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6D9F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55" autoAdjust="0"/>
    <p:restoredTop sz="94713" autoAdjust="0"/>
  </p:normalViewPr>
  <p:slideViewPr>
    <p:cSldViewPr>
      <p:cViewPr>
        <p:scale>
          <a:sx n="75" d="100"/>
          <a:sy n="75" d="100"/>
        </p:scale>
        <p:origin x="-3372" y="-31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529DAF-CB8E-4951-A15D-FF83C258F151}" type="datetimeFigureOut">
              <a:rPr lang="en-US" smtClean="0"/>
              <a:pPr/>
              <a:t>12/16/2013</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12A20A-FD27-4E44-8B47-9F3EFDDDF2B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412A20A-FD27-4E44-8B47-9F3EFDDDF2BB}"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12/16/2013</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46000"/>
            <a:lum/>
          </a:blip>
          <a:srcRect/>
          <a:stretch>
            <a:fillRect/>
          </a:stretch>
        </a:blipFill>
        <a:effectLst/>
      </p:bgPr>
    </p:bg>
    <p:spTree>
      <p:nvGrpSpPr>
        <p:cNvPr id="1" name=""/>
        <p:cNvGrpSpPr/>
        <p:nvPr/>
      </p:nvGrpSpPr>
      <p:grpSpPr>
        <a:xfrm>
          <a:off x="0" y="0"/>
          <a:ext cx="0" cy="0"/>
          <a:chOff x="0" y="0"/>
          <a:chExt cx="0" cy="0"/>
        </a:xfrm>
      </p:grpSpPr>
      <p:pic>
        <p:nvPicPr>
          <p:cNvPr id="9" name="Picture 2" descr="C:\Users\Hp\Desktop\mk1258_rhaaaal12.jpg"/>
          <p:cNvPicPr>
            <a:picLocks noChangeAspect="1" noChangeArrowheads="1"/>
          </p:cNvPicPr>
          <p:nvPr/>
        </p:nvPicPr>
        <p:blipFill>
          <a:blip r:embed="rId3" cstate="print">
            <a:lum contrast="20000"/>
          </a:blip>
          <a:srcRect l="3967" t="5161" r="3471" b="3656"/>
          <a:stretch>
            <a:fillRect/>
          </a:stretch>
        </p:blipFill>
        <p:spPr bwMode="auto">
          <a:xfrm>
            <a:off x="609600" y="685800"/>
            <a:ext cx="6376360" cy="4827815"/>
          </a:xfrm>
          <a:prstGeom prst="rect">
            <a:avLst/>
          </a:prstGeom>
          <a:noFill/>
          <a:ln>
            <a:noFill/>
          </a:ln>
          <a:effectLst>
            <a:reflection blurRad="6350" stA="50000" endA="300" endPos="38500" dist="50800" dir="5400000" sy="-100000" algn="bl" rotWithShape="0"/>
            <a:softEdge rad="317500"/>
          </a:effectLst>
          <a:scene3d>
            <a:camera prst="perspectiveContrastingRightFacing"/>
            <a:lightRig rig="threePt" dir="t"/>
          </a:scene3d>
        </p:spPr>
      </p:pic>
      <p:sp>
        <p:nvSpPr>
          <p:cNvPr id="2" name="Title 1"/>
          <p:cNvSpPr>
            <a:spLocks noGrp="1"/>
          </p:cNvSpPr>
          <p:nvPr>
            <p:ph type="ctrTitle"/>
          </p:nvPr>
        </p:nvSpPr>
        <p:spPr>
          <a:xfrm>
            <a:off x="457200" y="152400"/>
            <a:ext cx="5829300" cy="533400"/>
          </a:xfrm>
        </p:spPr>
        <p:txBody>
          <a:bodyPr>
            <a:normAutofit/>
          </a:bodyPr>
          <a:lstStyle/>
          <a:p>
            <a:r>
              <a:rPr lang="ar-SA" sz="2800" dirty="0" smtClean="0">
                <a:effectLst>
                  <a:outerShdw blurRad="50800" dist="38100" dir="8100000" algn="tr" rotWithShape="0">
                    <a:prstClr val="black">
                      <a:alpha val="40000"/>
                    </a:prstClr>
                  </a:outerShdw>
                </a:effectLst>
                <a:latin typeface="Arabic Typesetting" pitchFamily="66" charset="-78"/>
                <a:cs typeface="Arabic Typesetting" pitchFamily="66" charset="-78"/>
              </a:rPr>
              <a:t>بسم الله الرحمن الرحيم</a:t>
            </a:r>
            <a:endParaRPr lang="en-US" sz="2800" dirty="0">
              <a:effectLst>
                <a:outerShdw blurRad="50800" dist="38100" dir="8100000" algn="tr" rotWithShape="0">
                  <a:prstClr val="black">
                    <a:alpha val="40000"/>
                  </a:prstClr>
                </a:outerShdw>
              </a:effectLst>
              <a:latin typeface="Arabic Typesetting" pitchFamily="66" charset="-78"/>
              <a:cs typeface="Arabic Typesetting" pitchFamily="66" charset="-78"/>
            </a:endParaRPr>
          </a:p>
        </p:txBody>
      </p:sp>
      <p:sp>
        <p:nvSpPr>
          <p:cNvPr id="3" name="Subtitle 2"/>
          <p:cNvSpPr>
            <a:spLocks noGrp="1"/>
          </p:cNvSpPr>
          <p:nvPr>
            <p:ph type="subTitle" idx="1"/>
          </p:nvPr>
        </p:nvSpPr>
        <p:spPr>
          <a:xfrm>
            <a:off x="628650" y="5257800"/>
            <a:ext cx="6153150" cy="1143000"/>
          </a:xfrm>
        </p:spPr>
        <p:txBody>
          <a:bodyPr>
            <a:noAutofit/>
            <a:scene3d>
              <a:camera prst="perspectiveContrastingRightFacing"/>
              <a:lightRig rig="threePt" dir="t"/>
            </a:scene3d>
          </a:bodyPr>
          <a:lstStyle/>
          <a:p>
            <a:pPr algn="r"/>
            <a:r>
              <a:rPr lang="ar-SA" sz="2800" b="1" dirty="0" smtClean="0">
                <a:solidFill>
                  <a:schemeClr val="tx1"/>
                </a:solidFill>
                <a:effectLst>
                  <a:glow rad="63500">
                    <a:schemeClr val="accent6">
                      <a:satMod val="175000"/>
                      <a:alpha val="40000"/>
                    </a:schemeClr>
                  </a:glow>
                  <a:outerShdw blurRad="50800" dist="38100" dir="18900000" algn="bl" rotWithShape="0">
                    <a:prstClr val="black">
                      <a:alpha val="40000"/>
                    </a:prstClr>
                  </a:outerShdw>
                </a:effectLst>
                <a:latin typeface="Arial Unicode MS" pitchFamily="34" charset="-128"/>
                <a:ea typeface="Arial Unicode MS" pitchFamily="34" charset="-128"/>
                <a:cs typeface="Arial Unicode MS" pitchFamily="34" charset="-128"/>
              </a:rPr>
              <a:t>موضوع البحث: </a:t>
            </a:r>
          </a:p>
          <a:p>
            <a:pPr algn="r"/>
            <a:r>
              <a:rPr lang="ar-SA" sz="2800" b="1" dirty="0" smtClean="0">
                <a:solidFill>
                  <a:schemeClr val="tx1"/>
                </a:solidFill>
                <a:effectLst>
                  <a:glow rad="63500">
                    <a:schemeClr val="accent6">
                      <a:satMod val="175000"/>
                      <a:alpha val="40000"/>
                    </a:schemeClr>
                  </a:glow>
                  <a:outerShdw blurRad="50800" dist="38100" dir="18900000" algn="bl" rotWithShape="0">
                    <a:prstClr val="black">
                      <a:alpha val="40000"/>
                    </a:prstClr>
                  </a:outerShdw>
                </a:effectLst>
                <a:latin typeface="Arial Unicode MS" pitchFamily="34" charset="-128"/>
                <a:ea typeface="Arial Unicode MS" pitchFamily="34" charset="-128"/>
                <a:cs typeface="Arial Unicode MS" pitchFamily="34" charset="-128"/>
              </a:rPr>
              <a:t>الحياة الفطرية بالمملكة العربية السعودية</a:t>
            </a:r>
            <a:endParaRPr lang="en-US" sz="2800" b="1" dirty="0">
              <a:solidFill>
                <a:schemeClr val="tx1"/>
              </a:solidFill>
              <a:effectLst>
                <a:glow rad="63500">
                  <a:schemeClr val="accent6">
                    <a:satMod val="175000"/>
                    <a:alpha val="40000"/>
                  </a:schemeClr>
                </a:glow>
                <a:outerShdw blurRad="50800" dist="38100" dir="18900000" algn="bl" rotWithShape="0">
                  <a:prstClr val="black">
                    <a:alpha val="40000"/>
                  </a:prstClr>
                </a:outerShdw>
              </a:effectLst>
              <a:latin typeface="Arial Unicode MS" pitchFamily="34" charset="-128"/>
              <a:ea typeface="Arial Unicode MS" pitchFamily="34" charset="-128"/>
              <a:cs typeface="Arial Unicode MS" pitchFamily="34" charset="-128"/>
            </a:endParaRPr>
          </a:p>
        </p:txBody>
      </p:sp>
      <p:grpSp>
        <p:nvGrpSpPr>
          <p:cNvPr id="10" name="Group 9"/>
          <p:cNvGrpSpPr/>
          <p:nvPr/>
        </p:nvGrpSpPr>
        <p:grpSpPr>
          <a:xfrm>
            <a:off x="304800" y="7696200"/>
            <a:ext cx="3581400" cy="1143000"/>
            <a:chOff x="0" y="6781800"/>
            <a:chExt cx="6858000" cy="1828800"/>
          </a:xfrm>
          <a:gradFill flip="none" rotWithShape="1">
            <a:gsLst>
              <a:gs pos="100000">
                <a:srgbClr val="D6B19C">
                  <a:alpha val="0"/>
                </a:srgbClr>
              </a:gs>
              <a:gs pos="30000">
                <a:srgbClr val="D49E6C"/>
              </a:gs>
              <a:gs pos="70000">
                <a:srgbClr val="A65528"/>
              </a:gs>
              <a:gs pos="100000">
                <a:srgbClr val="663012"/>
              </a:gs>
            </a:gsLst>
            <a:lin ang="0" scaled="0"/>
            <a:tileRect/>
          </a:gradFill>
        </p:grpSpPr>
        <p:sp>
          <p:nvSpPr>
            <p:cNvPr id="4" name="Subtitle 2"/>
            <p:cNvSpPr txBox="1">
              <a:spLocks/>
            </p:cNvSpPr>
            <p:nvPr/>
          </p:nvSpPr>
          <p:spPr>
            <a:xfrm>
              <a:off x="0" y="6781800"/>
              <a:ext cx="6858000" cy="685800"/>
            </a:xfrm>
            <a:prstGeom prst="rect">
              <a:avLst/>
            </a:prstGeom>
            <a:grpFill/>
            <a:ln>
              <a:solidFill>
                <a:srgbClr val="C6D9F1">
                  <a:alpha val="41961"/>
                </a:srgb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p>
              <a:pPr marL="0" marR="0" lvl="0" indent="0" algn="ctr" defTabSz="914400" rtl="1" eaLnBrk="1" fontAlgn="auto" latinLnBrk="0" hangingPunct="1">
                <a:lnSpc>
                  <a:spcPct val="100000"/>
                </a:lnSpc>
                <a:spcBef>
                  <a:spcPct val="20000"/>
                </a:spcBef>
                <a:spcAft>
                  <a:spcPts val="0"/>
                </a:spcAft>
                <a:buClrTx/>
                <a:buSzTx/>
                <a:tabLst/>
                <a:defRPr/>
              </a:pPr>
              <a:r>
                <a:rPr lang="ar-SA" sz="1600" dirty="0" smtClean="0"/>
                <a:t>معد البحث : خالد عز الدين عبدالشافي</a:t>
              </a:r>
              <a:endParaRPr kumimoji="0" lang="en-US" sz="1600" i="0" u="none" strike="noStrike" kern="1200" cap="none" spc="0" normalizeH="0" baseline="0" noProof="0" dirty="0">
                <a:ln>
                  <a:noFill/>
                </a:ln>
                <a:solidFill>
                  <a:schemeClr val="tx1"/>
                </a:solidFill>
                <a:effectLst/>
                <a:uLnTx/>
                <a:uFillTx/>
                <a:latin typeface="+mn-lt"/>
                <a:ea typeface="+mn-ea"/>
                <a:cs typeface="+mn-cs"/>
              </a:endParaRPr>
            </a:p>
          </p:txBody>
        </p:sp>
        <p:sp>
          <p:nvSpPr>
            <p:cNvPr id="5" name="Subtitle 2"/>
            <p:cNvSpPr txBox="1">
              <a:spLocks/>
            </p:cNvSpPr>
            <p:nvPr/>
          </p:nvSpPr>
          <p:spPr>
            <a:xfrm>
              <a:off x="0" y="8001000"/>
              <a:ext cx="6858000" cy="609600"/>
            </a:xfrm>
            <a:prstGeom prst="rect">
              <a:avLst/>
            </a:prstGeom>
            <a:grpFill/>
            <a:ln>
              <a:solidFill>
                <a:srgbClr val="C6D9F1">
                  <a:alpha val="41961"/>
                </a:srgb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p>
              <a:pPr marL="0" marR="0" lvl="0" indent="0" algn="ctr" defTabSz="914400" rtl="1" eaLnBrk="1" fontAlgn="auto" latinLnBrk="0" hangingPunct="1">
                <a:lnSpc>
                  <a:spcPct val="100000"/>
                </a:lnSpc>
                <a:spcBef>
                  <a:spcPct val="20000"/>
                </a:spcBef>
                <a:spcAft>
                  <a:spcPts val="0"/>
                </a:spcAft>
                <a:buClrTx/>
                <a:buSzTx/>
                <a:tabLst/>
                <a:defRPr/>
              </a:pPr>
              <a:r>
                <a:rPr lang="ar-SA" sz="1600" dirty="0" smtClean="0"/>
                <a:t>معلم المادة الأستاذ :ماجد القحطاني</a:t>
              </a:r>
              <a:endParaRPr kumimoji="0" lang="en-US" sz="1600" i="0" u="none" strike="noStrike" kern="1200" cap="none" spc="0" normalizeH="0" baseline="0" noProof="0" dirty="0">
                <a:ln>
                  <a:noFill/>
                </a:ln>
                <a:solidFill>
                  <a:schemeClr val="tx1"/>
                </a:solidFill>
                <a:effectLst/>
                <a:uLnTx/>
                <a:uFillTx/>
                <a:latin typeface="+mn-lt"/>
                <a:ea typeface="+mn-ea"/>
                <a:cs typeface="+mn-cs"/>
              </a:endParaRPr>
            </a:p>
          </p:txBody>
        </p:sp>
        <p:sp>
          <p:nvSpPr>
            <p:cNvPr id="6" name="Subtitle 2"/>
            <p:cNvSpPr txBox="1">
              <a:spLocks/>
            </p:cNvSpPr>
            <p:nvPr/>
          </p:nvSpPr>
          <p:spPr>
            <a:xfrm>
              <a:off x="0" y="7391400"/>
              <a:ext cx="6858000" cy="609600"/>
            </a:xfrm>
            <a:prstGeom prst="rect">
              <a:avLst/>
            </a:prstGeom>
            <a:grpFill/>
            <a:ln>
              <a:solidFill>
                <a:srgbClr val="C6D9F1">
                  <a:alpha val="41961"/>
                </a:srgb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p>
              <a:pPr marL="0" marR="0" lvl="0" indent="0" algn="ctr" defTabSz="914400" rtl="1" eaLnBrk="1" fontAlgn="auto" latinLnBrk="0" hangingPunct="1">
                <a:lnSpc>
                  <a:spcPct val="100000"/>
                </a:lnSpc>
                <a:spcBef>
                  <a:spcPct val="20000"/>
                </a:spcBef>
                <a:spcAft>
                  <a:spcPts val="0"/>
                </a:spcAft>
                <a:buClrTx/>
                <a:buSzTx/>
                <a:tabLst/>
                <a:defRPr/>
              </a:pPr>
              <a:r>
                <a:rPr kumimoji="0" lang="ar-SA" sz="1600" i="0" u="none" strike="noStrike" kern="1200" cap="none" spc="0" normalizeH="0" baseline="0" noProof="0" dirty="0" smtClean="0">
                  <a:ln>
                    <a:noFill/>
                  </a:ln>
                  <a:solidFill>
                    <a:schemeClr val="tx1"/>
                  </a:solidFill>
                  <a:effectLst/>
                  <a:uLnTx/>
                  <a:uFillTx/>
                  <a:latin typeface="+mn-lt"/>
                  <a:ea typeface="+mn-ea"/>
                  <a:cs typeface="+mn-cs"/>
                </a:rPr>
                <a:t>ثانوية السليمانية ــ</a:t>
              </a:r>
              <a:r>
                <a:rPr kumimoji="0" lang="ar-SA" sz="1600" i="0" u="none" strike="noStrike" kern="1200" cap="none" spc="0" normalizeH="0" noProof="0" dirty="0" smtClean="0">
                  <a:ln>
                    <a:noFill/>
                  </a:ln>
                  <a:solidFill>
                    <a:schemeClr val="tx1"/>
                  </a:solidFill>
                  <a:effectLst/>
                  <a:uLnTx/>
                  <a:uFillTx/>
                  <a:latin typeface="+mn-lt"/>
                  <a:ea typeface="+mn-ea"/>
                  <a:cs typeface="+mn-cs"/>
                </a:rPr>
                <a:t> الصف الأول ــ شعبة 15</a:t>
              </a:r>
              <a:endParaRPr kumimoji="0" lang="en-US" sz="1600" i="0" u="none" strike="noStrike" kern="1200" cap="none" spc="0" normalizeH="0" baseline="0" noProof="0" dirty="0">
                <a:ln>
                  <a:noFill/>
                </a:ln>
                <a:solidFill>
                  <a:schemeClr val="tx1"/>
                </a:solidFill>
                <a:effectLst/>
                <a:uLnTx/>
                <a:uFillTx/>
                <a:latin typeface="+mn-lt"/>
                <a:ea typeface="+mn-ea"/>
                <a:cs typeface="+mn-cs"/>
              </a:endParaRPr>
            </a:p>
          </p:txBody>
        </p:sp>
      </p:grpSp>
      <p:sp>
        <p:nvSpPr>
          <p:cNvPr id="11" name="Rectangle 10"/>
          <p:cNvSpPr/>
          <p:nvPr/>
        </p:nvSpPr>
        <p:spPr>
          <a:xfrm>
            <a:off x="228600" y="228600"/>
            <a:ext cx="6400800" cy="8686800"/>
          </a:xfrm>
          <a:prstGeom prst="rect">
            <a:avLst/>
          </a:prstGeom>
          <a:no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6858000" cy="395816"/>
          </a:xfrm>
        </p:spPr>
        <p:txBody>
          <a:bodyPr>
            <a:normAutofit/>
          </a:bodyPr>
          <a:lstStyle/>
          <a:p>
            <a:r>
              <a:rPr lang="ar-SA" sz="1800" b="1" dirty="0" smtClean="0"/>
              <a:t>اللقلق الأبيض</a:t>
            </a:r>
            <a:endParaRPr lang="en-US" sz="1800" b="1" dirty="0"/>
          </a:p>
        </p:txBody>
      </p:sp>
      <p:pic>
        <p:nvPicPr>
          <p:cNvPr id="2051" name="Picture 3" descr="H:\C\ملف الحيوانات\موسوعة الطبيعة\موسوعة الحيوانات والزواحف\طيور\الطيور البحرية\اللقلق الأبيض\صور لطائر اللقلق\white_stork.jpg"/>
          <p:cNvPicPr>
            <a:picLocks noChangeAspect="1" noChangeArrowheads="1"/>
          </p:cNvPicPr>
          <p:nvPr/>
        </p:nvPicPr>
        <p:blipFill>
          <a:blip r:embed="rId2" cstate="print"/>
          <a:srcRect/>
          <a:stretch>
            <a:fillRect/>
          </a:stretch>
        </p:blipFill>
        <p:spPr bwMode="auto">
          <a:xfrm>
            <a:off x="2514600" y="457200"/>
            <a:ext cx="2057400" cy="3118584"/>
          </a:xfrm>
          <a:prstGeom prst="rect">
            <a:avLst/>
          </a:prstGeom>
          <a:noFill/>
        </p:spPr>
      </p:pic>
      <p:sp>
        <p:nvSpPr>
          <p:cNvPr id="6" name="Title 1"/>
          <p:cNvSpPr txBox="1">
            <a:spLocks/>
          </p:cNvSpPr>
          <p:nvPr/>
        </p:nvSpPr>
        <p:spPr>
          <a:xfrm>
            <a:off x="0" y="3581400"/>
            <a:ext cx="68580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b="1" dirty="0" err="1" smtClean="0">
                <a:latin typeface="+mj-lt"/>
                <a:ea typeface="+mj-ea"/>
                <a:cs typeface="+mj-cs"/>
              </a:rPr>
              <a:t>Ciconia-Ciconia</a:t>
            </a:r>
            <a:r>
              <a:rPr lang="ar-SA" b="1" dirty="0" smtClean="0">
                <a:latin typeface="+mj-lt"/>
                <a:ea typeface="+mj-ea"/>
                <a:cs typeface="+mj-cs"/>
              </a:rPr>
              <a:t>الإسم العلمي : </a:t>
            </a:r>
            <a:endParaRPr kumimoji="0" lang="en-US"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Title 1"/>
          <p:cNvSpPr txBox="1">
            <a:spLocks/>
          </p:cNvSpPr>
          <p:nvPr/>
        </p:nvSpPr>
        <p:spPr>
          <a:xfrm>
            <a:off x="0" y="3886200"/>
            <a:ext cx="68580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smtClean="0">
                <a:ln>
                  <a:noFill/>
                </a:ln>
                <a:solidFill>
                  <a:schemeClr val="tx1"/>
                </a:solidFill>
                <a:effectLst/>
                <a:uLnTx/>
                <a:uFillTx/>
                <a:latin typeface="+mj-lt"/>
                <a:ea typeface="+mj-ea"/>
                <a:cs typeface="+mj-cs"/>
              </a:rPr>
              <a:t>White-Stork</a:t>
            </a:r>
            <a:r>
              <a:rPr lang="ar-SA" b="1" baseline="0" dirty="0" smtClean="0">
                <a:latin typeface="+mj-lt"/>
                <a:ea typeface="+mj-ea"/>
                <a:cs typeface="+mj-cs"/>
              </a:rPr>
              <a:t>الإسم</a:t>
            </a:r>
            <a:r>
              <a:rPr lang="ar-SA" b="1" dirty="0" smtClean="0">
                <a:latin typeface="+mj-lt"/>
                <a:ea typeface="+mj-ea"/>
                <a:cs typeface="+mj-cs"/>
              </a:rPr>
              <a:t> الإنجليزي : </a:t>
            </a:r>
            <a:endParaRPr kumimoji="0" lang="en-US"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0" y="4191000"/>
            <a:ext cx="6858000" cy="28956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هو</a:t>
            </a:r>
            <a:r>
              <a:rPr kumimoji="0" lang="ar-SA" sz="1600" b="1" i="0" u="none" strike="noStrike" kern="1200" cap="none" spc="0" normalizeH="0" noProof="0" dirty="0" smtClean="0">
                <a:ln>
                  <a:noFill/>
                </a:ln>
                <a:solidFill>
                  <a:schemeClr val="tx1"/>
                </a:solidFill>
                <a:effectLst/>
                <a:uLnTx/>
                <a:uFillTx/>
                <a:latin typeface="+mj-lt"/>
                <a:ea typeface="+mj-ea"/>
                <a:cs typeface="+mj-cs"/>
              </a:rPr>
              <a:t> من الطيور كبيرة الحجم يتميز بأرجله الطويله ذات اللون الأحمر وأجنحته القوية ومنقاره الأحمر الطويل .</a:t>
            </a:r>
          </a:p>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يفضل العيش بجوار الأنهار والبرك المائية حيث يتوفر بهذه البيئة الكثير من مصادر غذاؤه حيث يتغذى على صيد صغار القوارض والحشرات والأسماك وهو من أنواع الطيور  التي توجد بكثير من دول العالم ومنه بعض الألوان الأخرى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noProof="0" dirty="0" smtClean="0">
                <a:ln>
                  <a:noFill/>
                </a:ln>
                <a:solidFill>
                  <a:schemeClr val="tx1"/>
                </a:solidFill>
                <a:effectLst/>
                <a:uLnTx/>
                <a:uFillTx/>
                <a:latin typeface="+mj-lt"/>
                <a:ea typeface="+mj-ea"/>
                <a:cs typeface="+mj-cs"/>
              </a:rPr>
              <a:t>ويتواجد بالمملكة العربية السعودية بالمناطق الجنوبية ويعيش اللقلق أزواجا حيث يقوم الذكر مع الأنثى ببناء العش الذي يتم إختياره في مكان مرتفع ويبلغ قطر العش أكثر من نصف المتر  يحتوي على الكثير من الأعشاب والأغصان وتضع الأنثى في المرة الواحدة من 3-4 بيضات ويتناوب الذكر مع الأنثى في اطعام الصغار وحراستها والعناية بها .</a:t>
            </a:r>
          </a:p>
        </p:txBody>
      </p:sp>
      <p:pic>
        <p:nvPicPr>
          <p:cNvPr id="2052" name="Picture 4" descr="C:\Users\Hp\Desktop\baby-storks.jpg"/>
          <p:cNvPicPr>
            <a:picLocks noChangeAspect="1" noChangeArrowheads="1"/>
          </p:cNvPicPr>
          <p:nvPr/>
        </p:nvPicPr>
        <p:blipFill>
          <a:blip r:embed="rId3" cstate="print"/>
          <a:srcRect/>
          <a:stretch>
            <a:fillRect/>
          </a:stretch>
        </p:blipFill>
        <p:spPr bwMode="auto">
          <a:xfrm>
            <a:off x="3352800" y="6858000"/>
            <a:ext cx="3352800" cy="1764923"/>
          </a:xfrm>
          <a:prstGeom prst="rect">
            <a:avLst/>
          </a:prstGeom>
          <a:noFill/>
        </p:spPr>
      </p:pic>
      <p:pic>
        <p:nvPicPr>
          <p:cNvPr id="2053" name="Picture 5" descr="C:\Users\Hp\Desktop\White_stork_Ciconia_ciconia.jpg"/>
          <p:cNvPicPr>
            <a:picLocks noChangeAspect="1" noChangeArrowheads="1"/>
          </p:cNvPicPr>
          <p:nvPr/>
        </p:nvPicPr>
        <p:blipFill>
          <a:blip r:embed="rId4" cstate="print"/>
          <a:srcRect/>
          <a:stretch>
            <a:fillRect/>
          </a:stretch>
        </p:blipFill>
        <p:spPr bwMode="auto">
          <a:xfrm>
            <a:off x="304800" y="6850330"/>
            <a:ext cx="2971800" cy="179055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6858000" cy="395816"/>
          </a:xfrm>
        </p:spPr>
        <p:txBody>
          <a:bodyPr>
            <a:normAutofit/>
          </a:bodyPr>
          <a:lstStyle/>
          <a:p>
            <a:r>
              <a:rPr lang="ar-SA" sz="1800" b="1" dirty="0" smtClean="0"/>
              <a:t>الورل الصحراوي</a:t>
            </a:r>
            <a:endParaRPr lang="en-US" sz="1800" b="1" dirty="0"/>
          </a:p>
        </p:txBody>
      </p:sp>
      <p:pic>
        <p:nvPicPr>
          <p:cNvPr id="3074" name="Picture 2" descr="C:\Users\Hp\Desktop\Desert Monitor.jpg"/>
          <p:cNvPicPr>
            <a:picLocks noChangeAspect="1" noChangeArrowheads="1"/>
          </p:cNvPicPr>
          <p:nvPr/>
        </p:nvPicPr>
        <p:blipFill>
          <a:blip r:embed="rId2" cstate="print"/>
          <a:srcRect/>
          <a:stretch>
            <a:fillRect/>
          </a:stretch>
        </p:blipFill>
        <p:spPr bwMode="auto">
          <a:xfrm>
            <a:off x="1371600" y="533400"/>
            <a:ext cx="4346116" cy="2895600"/>
          </a:xfrm>
          <a:prstGeom prst="rect">
            <a:avLst/>
          </a:prstGeom>
          <a:noFill/>
        </p:spPr>
      </p:pic>
      <p:sp>
        <p:nvSpPr>
          <p:cNvPr id="6" name="Title 1"/>
          <p:cNvSpPr txBox="1">
            <a:spLocks/>
          </p:cNvSpPr>
          <p:nvPr/>
        </p:nvSpPr>
        <p:spPr>
          <a:xfrm>
            <a:off x="0" y="3429000"/>
            <a:ext cx="68580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b="1" dirty="0" err="1" smtClean="0">
                <a:latin typeface="+mj-lt"/>
                <a:ea typeface="+mj-ea"/>
                <a:cs typeface="+mj-cs"/>
              </a:rPr>
              <a:t>Varanus-Griseus</a:t>
            </a:r>
            <a:r>
              <a:rPr lang="ar-SA" b="1" dirty="0" smtClean="0">
                <a:latin typeface="+mj-lt"/>
                <a:ea typeface="+mj-ea"/>
                <a:cs typeface="+mj-cs"/>
              </a:rPr>
              <a:t>الإسم العلمي : </a:t>
            </a:r>
          </a:p>
        </p:txBody>
      </p:sp>
      <p:sp>
        <p:nvSpPr>
          <p:cNvPr id="7" name="Title 1"/>
          <p:cNvSpPr txBox="1">
            <a:spLocks/>
          </p:cNvSpPr>
          <p:nvPr/>
        </p:nvSpPr>
        <p:spPr>
          <a:xfrm>
            <a:off x="0" y="3733800"/>
            <a:ext cx="68580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b="1" dirty="0" smtClean="0">
                <a:latin typeface="+mj-lt"/>
                <a:ea typeface="+mj-ea"/>
                <a:cs typeface="+mj-cs"/>
              </a:rPr>
              <a:t>Desert-Monitor</a:t>
            </a:r>
            <a:r>
              <a:rPr lang="ar-SA" b="1" dirty="0" smtClean="0">
                <a:latin typeface="+mj-lt"/>
                <a:ea typeface="+mj-ea"/>
                <a:cs typeface="+mj-cs"/>
              </a:rPr>
              <a:t>الإسم الإنجليزي : </a:t>
            </a:r>
          </a:p>
        </p:txBody>
      </p:sp>
      <p:sp>
        <p:nvSpPr>
          <p:cNvPr id="8" name="Title 1"/>
          <p:cNvSpPr txBox="1">
            <a:spLocks/>
          </p:cNvSpPr>
          <p:nvPr/>
        </p:nvSpPr>
        <p:spPr>
          <a:xfrm>
            <a:off x="0" y="4038600"/>
            <a:ext cx="6858000" cy="31242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هو من الزواحف التي تسكن الصحارى وتفضل السهول المنبسطة حيث يتمكن من مطاردة فرائسه معتمدا على سرعته الفائقة وفكه القوي .</a:t>
            </a:r>
          </a:p>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 وهو يتغذى على صيد القوارض والزواحف الأخرى ويتميز بقدرته على صيد الأفاعي السامة وعدم تأثره بلدغتها ومقاومته لسم الأفاعي  الذي إذا تعرض له شعر بحكه شديدة وقام بحك جسمه بالنباتات البرية والصحراوية حتى أنه قد ظن البعض أن بهذه النباتات ما يساعد الورل على الشفاء من أثر السموم ولكنه تم تحليل هذه النباتات وفحصها وتبين عدم وجود أي مضادات للسموم بها وأنه مايقوم به هو ردة فعل طبيعية لما يشعر به من أثار لسم الأفعى .</a:t>
            </a:r>
          </a:p>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والورل الصحراوي نهاري المعيشة ويسكن الجحور التي تقوم الأنثى بوضع بيوضها بها وتضع الأنثى من 3-4 بيضات تشبه بيوض الثعابين في أن الغشاء الخارجي عبارة عن جلد سميك وناعم الملمس وتقوم الأنثى بحراسة البيوض حتى تفقس وتخرج منها الصغار فقط ولا تقوم برعاية صغيرها بل يعتمد على نفسه في إلتهام الديدان واليرقات وصغار الحشرات والوزغات (البرص-السحالي)  كما أن الورل لديه قدرة على أن يبتلع فريسته كاملة.</a:t>
            </a:r>
          </a:p>
        </p:txBody>
      </p:sp>
      <p:pic>
        <p:nvPicPr>
          <p:cNvPr id="1026" name="Picture 2" descr="C:\Users\Hp\Desktop\6227837010_e0b6cd3fb4_z.jpg"/>
          <p:cNvPicPr>
            <a:picLocks noChangeAspect="1" noChangeArrowheads="1"/>
          </p:cNvPicPr>
          <p:nvPr/>
        </p:nvPicPr>
        <p:blipFill>
          <a:blip r:embed="rId3" cstate="print"/>
          <a:srcRect/>
          <a:stretch>
            <a:fillRect/>
          </a:stretch>
        </p:blipFill>
        <p:spPr bwMode="auto">
          <a:xfrm>
            <a:off x="3429000" y="7162800"/>
            <a:ext cx="2868706" cy="1828800"/>
          </a:xfrm>
          <a:prstGeom prst="rect">
            <a:avLst/>
          </a:prstGeom>
          <a:noFill/>
        </p:spPr>
      </p:pic>
      <p:pic>
        <p:nvPicPr>
          <p:cNvPr id="1027" name="Picture 3" descr="C:\Users\Hp\Desktop\5787328542_175f4b5376_b.jpg"/>
          <p:cNvPicPr>
            <a:picLocks noChangeAspect="1" noChangeArrowheads="1"/>
          </p:cNvPicPr>
          <p:nvPr/>
        </p:nvPicPr>
        <p:blipFill>
          <a:blip r:embed="rId4" cstate="print"/>
          <a:srcRect/>
          <a:stretch>
            <a:fillRect/>
          </a:stretch>
        </p:blipFill>
        <p:spPr bwMode="auto">
          <a:xfrm>
            <a:off x="533400" y="7162800"/>
            <a:ext cx="2741806" cy="18288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6858000" cy="472016"/>
          </a:xfrm>
        </p:spPr>
        <p:txBody>
          <a:bodyPr>
            <a:normAutofit/>
          </a:bodyPr>
          <a:lstStyle/>
          <a:p>
            <a:r>
              <a:rPr lang="ar-SA" sz="1800" b="1" dirty="0" smtClean="0"/>
              <a:t>ذات الألف قدم</a:t>
            </a:r>
            <a:endParaRPr lang="en-US" sz="1800" b="1" dirty="0"/>
          </a:p>
        </p:txBody>
      </p:sp>
      <p:pic>
        <p:nvPicPr>
          <p:cNvPr id="2050" name="Picture 2" descr="C:\Users\Hp\Desktop\giant millipede JAK568.jpg"/>
          <p:cNvPicPr>
            <a:picLocks noChangeAspect="1" noChangeArrowheads="1"/>
          </p:cNvPicPr>
          <p:nvPr/>
        </p:nvPicPr>
        <p:blipFill>
          <a:blip r:embed="rId2" cstate="print"/>
          <a:srcRect/>
          <a:stretch>
            <a:fillRect/>
          </a:stretch>
        </p:blipFill>
        <p:spPr bwMode="auto">
          <a:xfrm>
            <a:off x="1562100" y="533400"/>
            <a:ext cx="3771900" cy="2514600"/>
          </a:xfrm>
          <a:prstGeom prst="rect">
            <a:avLst/>
          </a:prstGeom>
          <a:noFill/>
        </p:spPr>
      </p:pic>
      <p:sp>
        <p:nvSpPr>
          <p:cNvPr id="5" name="Title 1"/>
          <p:cNvSpPr txBox="1">
            <a:spLocks/>
          </p:cNvSpPr>
          <p:nvPr/>
        </p:nvSpPr>
        <p:spPr>
          <a:xfrm>
            <a:off x="0" y="3124200"/>
            <a:ext cx="68580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b="1" dirty="0" err="1" smtClean="0">
                <a:latin typeface="+mj-lt"/>
                <a:ea typeface="+mj-ea"/>
                <a:cs typeface="+mj-cs"/>
              </a:rPr>
              <a:t>Milipedes</a:t>
            </a:r>
            <a:r>
              <a:rPr lang="ar-SA" b="1" dirty="0" smtClean="0">
                <a:latin typeface="+mj-lt"/>
                <a:ea typeface="+mj-ea"/>
                <a:cs typeface="+mj-cs"/>
              </a:rPr>
              <a:t>الإسم العلمي : </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sp>
        <p:nvSpPr>
          <p:cNvPr id="6" name="Title 1"/>
          <p:cNvSpPr txBox="1">
            <a:spLocks/>
          </p:cNvSpPr>
          <p:nvPr/>
        </p:nvSpPr>
        <p:spPr>
          <a:xfrm>
            <a:off x="0" y="3733800"/>
            <a:ext cx="6858000" cy="2514600"/>
          </a:xfrm>
          <a:prstGeom prst="rect">
            <a:avLst/>
          </a:prstGeom>
        </p:spPr>
        <p:txBody>
          <a:bodyPr vert="horz" lIns="91440" tIns="45720" rIns="91440" bIns="45720" rtlCol="0"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هي من أنواع الحشرات التي تشبه الديدان ولكنها تتميز بأن لها أقدام صغيرة متناسقة الحجم عددها الف قدم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وهي</a:t>
            </a:r>
            <a:r>
              <a:rPr kumimoji="0" lang="ar-SA" sz="1600" b="1" i="0" u="none" strike="noStrike" kern="1200" cap="none" spc="0" normalizeH="0" noProof="0" dirty="0" smtClean="0">
                <a:ln>
                  <a:noFill/>
                </a:ln>
                <a:solidFill>
                  <a:schemeClr val="tx1"/>
                </a:solidFill>
                <a:effectLst/>
                <a:uLnTx/>
                <a:uFillTx/>
                <a:latin typeface="+mj-lt"/>
                <a:ea typeface="+mj-ea"/>
                <a:cs typeface="+mj-cs"/>
              </a:rPr>
              <a:t> تسكن الأماكن الرطبة وتعيش تحت الصخور ولديها القدرة على حفر أنفاق بالتربة كي تعيش بها وتحتمي بها من أعداءها ومن حرارة الجو .</a:t>
            </a:r>
          </a:p>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baseline="0" dirty="0" smtClean="0">
                <a:latin typeface="+mj-lt"/>
                <a:ea typeface="+mj-ea"/>
                <a:cs typeface="+mj-cs"/>
              </a:rPr>
              <a:t>وتتغذى</a:t>
            </a:r>
            <a:r>
              <a:rPr lang="ar-SA" sz="1600" b="1" dirty="0" smtClean="0">
                <a:latin typeface="+mj-lt"/>
                <a:ea typeface="+mj-ea"/>
                <a:cs typeface="+mj-cs"/>
              </a:rPr>
              <a:t> ذات الألف قدم على المواد العضوية اللينة مثل جذور النباتات والأوراق الخضراء.</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وهي</a:t>
            </a:r>
            <a:r>
              <a:rPr kumimoji="0" lang="ar-SA" sz="1600" b="1" i="0" u="none" strike="noStrike" kern="1200" cap="none" spc="0" normalizeH="0" noProof="0" dirty="0" smtClean="0">
                <a:ln>
                  <a:noFill/>
                </a:ln>
                <a:solidFill>
                  <a:schemeClr val="tx1"/>
                </a:solidFill>
                <a:effectLst/>
                <a:uLnTx/>
                <a:uFillTx/>
                <a:latin typeface="+mj-lt"/>
                <a:ea typeface="+mj-ea"/>
                <a:cs typeface="+mj-cs"/>
              </a:rPr>
              <a:t> تتواجد بمجموعات بالماكن التي تتواجد فيها سبل معيشتها وتضع بيضها في الأنفاق التي تصنعها تحت التربة وتفقس حشرة كاملة صغيرة الحجم تتغذى بنهم شديد حتى تبلغ حجم الحشرة الكاملة التي لا يزيد طولها عن 10سم .</a:t>
            </a:r>
          </a:p>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baseline="0" dirty="0" smtClean="0">
                <a:latin typeface="+mj-lt"/>
                <a:ea typeface="+mj-ea"/>
                <a:cs typeface="+mj-cs"/>
              </a:rPr>
              <a:t>وهذه</a:t>
            </a:r>
            <a:r>
              <a:rPr lang="ar-SA" sz="1600" b="1" dirty="0" smtClean="0">
                <a:latin typeface="+mj-lt"/>
                <a:ea typeface="+mj-ea"/>
                <a:cs typeface="+mj-cs"/>
              </a:rPr>
              <a:t> الحشرة يمكن تربيتها في أحواض زجاجية مملؤه بالرمل بعد تغطيته بالماء بحيث يظل الرمل مبللا ويوضع لها أوراق الخس وبعض من الخبز اللين مع إضافة بعض من الأحجار فوق سطح الرمل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pic>
        <p:nvPicPr>
          <p:cNvPr id="2051" name="Picture 3" descr="C:\Users\Hp\Desktop\millipedes-580x333.jpg"/>
          <p:cNvPicPr>
            <a:picLocks noChangeAspect="1" noChangeArrowheads="1"/>
          </p:cNvPicPr>
          <p:nvPr/>
        </p:nvPicPr>
        <p:blipFill>
          <a:blip r:embed="rId3" cstate="print"/>
          <a:srcRect/>
          <a:stretch>
            <a:fillRect/>
          </a:stretch>
        </p:blipFill>
        <p:spPr bwMode="auto">
          <a:xfrm>
            <a:off x="2971800" y="6477000"/>
            <a:ext cx="3716181" cy="2133600"/>
          </a:xfrm>
          <a:prstGeom prst="rect">
            <a:avLst/>
          </a:prstGeom>
          <a:noFill/>
        </p:spPr>
      </p:pic>
      <p:pic>
        <p:nvPicPr>
          <p:cNvPr id="2052" name="Picture 4" descr="C:\Users\Hp\Desktop\ommatoiulus.jpg"/>
          <p:cNvPicPr>
            <a:picLocks noChangeAspect="1" noChangeArrowheads="1"/>
          </p:cNvPicPr>
          <p:nvPr/>
        </p:nvPicPr>
        <p:blipFill>
          <a:blip r:embed="rId4" cstate="print"/>
          <a:srcRect/>
          <a:stretch>
            <a:fillRect/>
          </a:stretch>
        </p:blipFill>
        <p:spPr bwMode="auto">
          <a:xfrm>
            <a:off x="228600" y="6324600"/>
            <a:ext cx="2655915" cy="2540825"/>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858000" cy="1981200"/>
          </a:xfrm>
        </p:spPr>
        <p:txBody>
          <a:bodyPr>
            <a:normAutofit/>
          </a:bodyPr>
          <a:lstStyle/>
          <a:p>
            <a:r>
              <a:rPr lang="ar-SA" sz="1800" b="1" dirty="0" smtClean="0"/>
              <a:t>لقد عرضنا في بداية البحث أسماء الثعابين والأفاعي التي توجد بالمملكة العربية السعودية ضمن كائنات البيئة السعودية ولم نقتصر هنا الحديث عن بعض منها بل سنتناول الحديث عنها بصفة عامة موضحين ما تحمله من صفات ومدى الإختلاف فيما بينها حتى نقدم صورة إجمالية لها فمن المعلوم أن الثعابين من الكائنات التي يخشى الإنسان التعرض لها خوفا على حياته حتى لو كانت غير سامة لعدم علمه بأنواعها ولذا يقوم بقتلها حيث يجدها ولذلك سوف نتعرض للحديث عنها في عدة نقاط لعرض أكثر المعلومات عنها.</a:t>
            </a:r>
            <a:endParaRPr lang="en-US" sz="1800" b="1" dirty="0"/>
          </a:p>
        </p:txBody>
      </p:sp>
      <p:sp>
        <p:nvSpPr>
          <p:cNvPr id="4" name="Title 1"/>
          <p:cNvSpPr txBox="1">
            <a:spLocks/>
          </p:cNvSpPr>
          <p:nvPr/>
        </p:nvSpPr>
        <p:spPr>
          <a:xfrm>
            <a:off x="4724400" y="1828800"/>
            <a:ext cx="2133600" cy="6096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800" b="1" i="0" u="none" strike="noStrike" kern="1200" cap="none" spc="0" normalizeH="0" baseline="0" noProof="0" dirty="0" smtClean="0">
                <a:ln>
                  <a:noFill/>
                </a:ln>
                <a:solidFill>
                  <a:schemeClr val="tx1"/>
                </a:solidFill>
                <a:effectLst/>
                <a:uLnTx/>
                <a:uFillTx/>
                <a:latin typeface="+mj-lt"/>
                <a:ea typeface="+mj-ea"/>
                <a:cs typeface="+mj-cs"/>
              </a:rPr>
              <a:t>أولا :ــ أين تعيش الثعابين</a:t>
            </a:r>
            <a:endParaRPr kumimoji="0" lang="en-US"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Title 1"/>
          <p:cNvSpPr txBox="1">
            <a:spLocks/>
          </p:cNvSpPr>
          <p:nvPr/>
        </p:nvSpPr>
        <p:spPr>
          <a:xfrm>
            <a:off x="0" y="2286000"/>
            <a:ext cx="6858000" cy="2590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تعيش الثعابين غالبا</a:t>
            </a:r>
            <a:r>
              <a:rPr kumimoji="0" lang="ar-SA" sz="1600" b="1" i="0" u="none" strike="noStrike" kern="1200" cap="none" spc="0" normalizeH="0" noProof="0" dirty="0" smtClean="0">
                <a:ln>
                  <a:noFill/>
                </a:ln>
                <a:solidFill>
                  <a:schemeClr val="tx1"/>
                </a:solidFill>
                <a:effectLst/>
                <a:uLnTx/>
                <a:uFillTx/>
                <a:latin typeface="+mj-lt"/>
                <a:ea typeface="+mj-ea"/>
                <a:cs typeface="+mj-cs"/>
              </a:rPr>
              <a:t> بالمناطق الصحراوية وبعض منها يعيش بالمزارع وبعضها يفضل المعيشة بجوار الأودية وحيث تتواجد المياه .</a:t>
            </a:r>
          </a:p>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baseline="0" dirty="0" smtClean="0">
                <a:latin typeface="+mj-lt"/>
                <a:ea typeface="+mj-ea"/>
                <a:cs typeface="+mj-cs"/>
              </a:rPr>
              <a:t>والثعابين</a:t>
            </a:r>
            <a:r>
              <a:rPr lang="ar-SA" sz="1600" b="1" dirty="0" smtClean="0">
                <a:latin typeface="+mj-lt"/>
                <a:ea typeface="+mj-ea"/>
                <a:cs typeface="+mj-cs"/>
              </a:rPr>
              <a:t> لا تصنع الجحور التي تعيش بها وتضع فيها بيوضها ولكن تقوم باستغلال الجحور التي تقوم بإنشاءها القوارض وغالبا تكون جحور الفئران الصحراوية فالثعابين لا تستطيع القيام بأعمال الحفر وغالبا لا يمكن مشاهدة الثعابين خلال النهار إلا قليل منها فهي ليلية المعيشة وهي تختفي خلال النهار بسبب حرارة الجو ولا تخرج من الجحور إلا بعد أن تنخفض درجة الحرارة  مع حلول المساء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وجميع</a:t>
            </a:r>
            <a:r>
              <a:rPr kumimoji="0" lang="ar-SA" sz="1600" b="1" i="0" u="none" strike="noStrike" kern="1200" cap="none" spc="0" normalizeH="0" noProof="0" dirty="0" smtClean="0">
                <a:ln>
                  <a:noFill/>
                </a:ln>
                <a:solidFill>
                  <a:schemeClr val="tx1"/>
                </a:solidFill>
                <a:effectLst/>
                <a:uLnTx/>
                <a:uFillTx/>
                <a:latin typeface="+mj-lt"/>
                <a:ea typeface="+mj-ea"/>
                <a:cs typeface="+mj-cs"/>
              </a:rPr>
              <a:t> الثعابين لا تظهر خلال موسم الشتاء حيث تقوم بالبيات الشتوي لأنها من ذوات الدم البارد وعندما تشعر الثعابين بإنخفاض في درجة حرارة الجو عن طريق  تيارات الهواء التي تدخل الجحور تخرج للبحث عن فرائسها ويمكن لها أن تنتقل لمسافات طويلة خلال الليل ومع حلول الصباح تكون قد إتخذت لها جحرا لقضاء النهار والإحتماء من حرارة الجو فلذلك ليس لها جحر محدد تسكن به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6" name="Title 1"/>
          <p:cNvSpPr txBox="1">
            <a:spLocks/>
          </p:cNvSpPr>
          <p:nvPr/>
        </p:nvSpPr>
        <p:spPr>
          <a:xfrm>
            <a:off x="0" y="4800600"/>
            <a:ext cx="68580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dirty="0" smtClean="0">
                <a:ln>
                  <a:noFill/>
                </a:ln>
                <a:solidFill>
                  <a:schemeClr val="tx1"/>
                </a:solidFill>
                <a:effectLst/>
                <a:uLnTx/>
                <a:uFillTx/>
                <a:latin typeface="+mj-lt"/>
                <a:ea typeface="+mj-ea"/>
                <a:cs typeface="+mj-cs"/>
              </a:rPr>
              <a:t>ثانيا :ــ التمييز بين الثعبان - الحية</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sp>
        <p:nvSpPr>
          <p:cNvPr id="7" name="Title 1"/>
          <p:cNvSpPr txBox="1">
            <a:spLocks/>
          </p:cNvSpPr>
          <p:nvPr/>
        </p:nvSpPr>
        <p:spPr>
          <a:xfrm>
            <a:off x="0" y="5105400"/>
            <a:ext cx="6858000" cy="1600200"/>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هذه الأسماء تطلق على الثعابين ولكن هناك فرق ما بين ما يجب أن يطلق عليه ثعبان وما يجب أن يطلق عليه</a:t>
            </a:r>
            <a:r>
              <a:rPr lang="en-US" sz="1600" b="1" dirty="0" smtClean="0">
                <a:latin typeface="+mj-lt"/>
                <a:ea typeface="+mj-ea"/>
                <a:cs typeface="+mj-cs"/>
              </a:rPr>
              <a:t> </a:t>
            </a:r>
            <a:r>
              <a:rPr lang="ar-SA" sz="1600" b="1" dirty="0" smtClean="0">
                <a:latin typeface="+mj-lt"/>
                <a:ea typeface="+mj-ea"/>
                <a:cs typeface="+mj-cs"/>
              </a:rPr>
              <a:t>حية أو افعى وتتم التفرقه بين الثعبان والحية على أساس شكل الجسم فالثعابين أو مايطلق عليها الثعابين يكون جسمها إنسيابي من الرأس حتى الذيل ويمكن أن يكون الثعبان سام أو غير سام  ولكن الحيات يكون الرأس فيها محددا وغالبا ما يكون على شكل مثلث يفصل بينها وبين باقي الجسم ويكون شكل الرأس واضحا ولكن جميع الحيات بالمملكة سامة وكذلك فإن الثعابين غالبا ما تكون ملساء بخلاف الحيات التي تتميز بوجود حراشف تغطي جسمها أقرب ما تكون للحراشف التي تغطي جسم بعض الأسماك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pic>
        <p:nvPicPr>
          <p:cNvPr id="1027" name="Picture 3" descr="C:\Users\Hp\Desktop\snakehead1.jpg"/>
          <p:cNvPicPr>
            <a:picLocks noChangeAspect="1" noChangeArrowheads="1"/>
          </p:cNvPicPr>
          <p:nvPr/>
        </p:nvPicPr>
        <p:blipFill>
          <a:blip r:embed="rId2" cstate="print"/>
          <a:srcRect/>
          <a:stretch>
            <a:fillRect/>
          </a:stretch>
        </p:blipFill>
        <p:spPr bwMode="auto">
          <a:xfrm>
            <a:off x="2667000" y="6858000"/>
            <a:ext cx="2424332" cy="1536911"/>
          </a:xfrm>
          <a:prstGeom prst="rect">
            <a:avLst/>
          </a:prstGeom>
          <a:noFill/>
        </p:spPr>
      </p:pic>
      <p:sp>
        <p:nvSpPr>
          <p:cNvPr id="9" name="Title 1"/>
          <p:cNvSpPr txBox="1">
            <a:spLocks/>
          </p:cNvSpPr>
          <p:nvPr/>
        </p:nvSpPr>
        <p:spPr>
          <a:xfrm>
            <a:off x="5638800" y="6477000"/>
            <a:ext cx="1219200" cy="8382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smtClean="0">
                <a:ln>
                  <a:noFill/>
                </a:ln>
                <a:solidFill>
                  <a:srgbClr val="C00000"/>
                </a:solidFill>
                <a:effectLst/>
                <a:uLnTx/>
                <a:uFillTx/>
                <a:latin typeface="+mj-lt"/>
                <a:ea typeface="+mj-ea"/>
                <a:cs typeface="+mj-cs"/>
              </a:rPr>
              <a:t>شكل 1يوضح الفرق بين رأس </a:t>
            </a: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smtClean="0">
                <a:ln>
                  <a:noFill/>
                </a:ln>
                <a:solidFill>
                  <a:srgbClr val="C00000"/>
                </a:solidFill>
                <a:effectLst/>
                <a:uLnTx/>
                <a:uFillTx/>
                <a:latin typeface="+mj-lt"/>
                <a:ea typeface="+mj-ea"/>
                <a:cs typeface="+mj-cs"/>
              </a:rPr>
              <a:t>الحية ( الأفعى) وبين رأس الثعبان</a:t>
            </a:r>
            <a:endParaRPr kumimoji="0" lang="en-US" sz="1400" b="1" i="0" u="none" strike="noStrike" kern="1200" cap="none" spc="0" normalizeH="0" baseline="0" noProof="0" dirty="0">
              <a:ln>
                <a:noFill/>
              </a:ln>
              <a:solidFill>
                <a:srgbClr val="C00000"/>
              </a:solidFill>
              <a:effectLst/>
              <a:uLnTx/>
              <a:uFillTx/>
              <a:latin typeface="+mj-lt"/>
              <a:ea typeface="+mj-ea"/>
              <a:cs typeface="+mj-cs"/>
            </a:endParaRPr>
          </a:p>
        </p:txBody>
      </p:sp>
      <p:pic>
        <p:nvPicPr>
          <p:cNvPr id="1028" name="Picture 4" descr="C:\Users\Hp\Desktop\vensnakeid.gif"/>
          <p:cNvPicPr>
            <a:picLocks noChangeAspect="1" noChangeArrowheads="1"/>
          </p:cNvPicPr>
          <p:nvPr/>
        </p:nvPicPr>
        <p:blipFill>
          <a:blip r:embed="rId3" cstate="print"/>
          <a:srcRect/>
          <a:stretch>
            <a:fillRect/>
          </a:stretch>
        </p:blipFill>
        <p:spPr bwMode="auto">
          <a:xfrm>
            <a:off x="304800" y="6553200"/>
            <a:ext cx="2362201" cy="2362200"/>
          </a:xfrm>
          <a:prstGeom prst="rect">
            <a:avLst/>
          </a:prstGeom>
          <a:noFill/>
        </p:spPr>
      </p:pic>
      <p:sp>
        <p:nvSpPr>
          <p:cNvPr id="11" name="Title 1"/>
          <p:cNvSpPr txBox="1">
            <a:spLocks/>
          </p:cNvSpPr>
          <p:nvPr/>
        </p:nvSpPr>
        <p:spPr>
          <a:xfrm rot="10800000" flipV="1">
            <a:off x="3657600" y="7467600"/>
            <a:ext cx="381000" cy="350518"/>
          </a:xfrm>
          <a:prstGeom prst="rect">
            <a:avLst/>
          </a:prstGeom>
        </p:spPr>
        <p:txBody>
          <a:bodyPr vert="horz" lIns="91440" tIns="45720" rIns="91440" bIns="45720" rtlCol="0" anchor="ctr">
            <a:normAutofit fontScale="92500"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dirty="0" smtClean="0">
                <a:ln>
                  <a:noFill/>
                </a:ln>
                <a:solidFill>
                  <a:schemeClr val="tx1"/>
                </a:solidFill>
                <a:effectLst/>
                <a:uLnTx/>
                <a:uFillTx/>
                <a:latin typeface="+mj-lt"/>
                <a:ea typeface="+mj-ea"/>
                <a:cs typeface="+mj-cs"/>
              </a:rPr>
              <a:t>1</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sp>
        <p:nvSpPr>
          <p:cNvPr id="12" name="Title 1"/>
          <p:cNvSpPr txBox="1">
            <a:spLocks/>
          </p:cNvSpPr>
          <p:nvPr/>
        </p:nvSpPr>
        <p:spPr>
          <a:xfrm rot="10800000" flipV="1">
            <a:off x="1295400" y="6934200"/>
            <a:ext cx="381000" cy="350518"/>
          </a:xfrm>
          <a:prstGeom prst="rect">
            <a:avLst/>
          </a:prstGeom>
        </p:spPr>
        <p:txBody>
          <a:bodyPr vert="horz" lIns="91440" tIns="45720" rIns="91440" bIns="45720" rtlCol="0" anchor="ctr">
            <a:normAutofit fontScale="92500"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dirty="0" smtClean="0">
                <a:ln>
                  <a:noFill/>
                </a:ln>
                <a:solidFill>
                  <a:schemeClr val="tx1"/>
                </a:solidFill>
                <a:effectLst/>
                <a:uLnTx/>
                <a:uFillTx/>
                <a:latin typeface="+mj-lt"/>
                <a:ea typeface="+mj-ea"/>
                <a:cs typeface="+mj-cs"/>
              </a:rPr>
              <a:t>2</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sp>
        <p:nvSpPr>
          <p:cNvPr id="13" name="Title 1"/>
          <p:cNvSpPr txBox="1">
            <a:spLocks/>
          </p:cNvSpPr>
          <p:nvPr/>
        </p:nvSpPr>
        <p:spPr>
          <a:xfrm>
            <a:off x="5486400" y="7391400"/>
            <a:ext cx="1371600" cy="6858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solidFill>
                  <a:srgbClr val="FF0000"/>
                </a:solidFill>
                <a:latin typeface="+mj-lt"/>
                <a:ea typeface="+mj-ea"/>
                <a:cs typeface="+mj-cs"/>
              </a:rPr>
              <a:t>شكل 2 يوضح الفرق بين وجه الثعبان وبين الحية</a:t>
            </a:r>
            <a:endParaRPr kumimoji="0" lang="en-US" sz="1600" b="1" i="0" u="none" strike="noStrike" kern="1200" cap="none" spc="0" normalizeH="0" baseline="0" noProof="0" dirty="0">
              <a:ln>
                <a:noFill/>
              </a:ln>
              <a:solidFill>
                <a:srgbClr val="FF0000"/>
              </a:solidFill>
              <a:effectLst/>
              <a:uLnTx/>
              <a:uFillTx/>
              <a:latin typeface="+mj-lt"/>
              <a:ea typeface="+mj-ea"/>
              <a:cs typeface="+mj-cs"/>
            </a:endParaRPr>
          </a:p>
        </p:txBody>
      </p:sp>
      <p:sp>
        <p:nvSpPr>
          <p:cNvPr id="14" name="Title 1"/>
          <p:cNvSpPr txBox="1">
            <a:spLocks/>
          </p:cNvSpPr>
          <p:nvPr/>
        </p:nvSpPr>
        <p:spPr>
          <a:xfrm rot="10800000" flipV="1">
            <a:off x="1295400" y="7467600"/>
            <a:ext cx="381000" cy="350518"/>
          </a:xfrm>
          <a:prstGeom prst="rect">
            <a:avLst/>
          </a:prstGeom>
        </p:spPr>
        <p:txBody>
          <a:bodyPr vert="horz" lIns="91440" tIns="45720" rIns="91440" bIns="45720" rtlCol="0" anchor="ctr">
            <a:normAutofit fontScale="92500"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dirty="0" smtClean="0">
                <a:ln>
                  <a:noFill/>
                </a:ln>
                <a:solidFill>
                  <a:schemeClr val="tx1"/>
                </a:solidFill>
                <a:effectLst/>
                <a:uLnTx/>
                <a:uFillTx/>
                <a:latin typeface="+mj-lt"/>
                <a:ea typeface="+mj-ea"/>
                <a:cs typeface="+mj-cs"/>
              </a:rPr>
              <a:t>3</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Title 1"/>
          <p:cNvSpPr txBox="1">
            <a:spLocks/>
          </p:cNvSpPr>
          <p:nvPr/>
        </p:nvSpPr>
        <p:spPr>
          <a:xfrm rot="10800000" flipV="1">
            <a:off x="1295400" y="8153400"/>
            <a:ext cx="381000" cy="350518"/>
          </a:xfrm>
          <a:prstGeom prst="rect">
            <a:avLst/>
          </a:prstGeom>
        </p:spPr>
        <p:txBody>
          <a:bodyPr vert="horz" lIns="91440" tIns="45720" rIns="91440" bIns="45720" rtlCol="0" anchor="ctr">
            <a:normAutofit fontScale="92500"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dirty="0" smtClean="0">
                <a:ln>
                  <a:noFill/>
                </a:ln>
                <a:solidFill>
                  <a:schemeClr val="tx1"/>
                </a:solidFill>
                <a:effectLst/>
                <a:uLnTx/>
                <a:uFillTx/>
                <a:latin typeface="+mj-lt"/>
                <a:ea typeface="+mj-ea"/>
                <a:cs typeface="+mj-cs"/>
              </a:rPr>
              <a:t>4</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sp>
        <p:nvSpPr>
          <p:cNvPr id="16" name="Title 1"/>
          <p:cNvSpPr txBox="1">
            <a:spLocks/>
          </p:cNvSpPr>
          <p:nvPr/>
        </p:nvSpPr>
        <p:spPr>
          <a:xfrm>
            <a:off x="5105400" y="8229600"/>
            <a:ext cx="1752600" cy="6858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solidFill>
                  <a:srgbClr val="00B050"/>
                </a:solidFill>
                <a:latin typeface="+mj-lt"/>
                <a:ea typeface="+mj-ea"/>
                <a:cs typeface="+mj-cs"/>
              </a:rPr>
              <a:t>شكل 3 يوضح الفرق بين الرأسين مثل الشكل</a:t>
            </a:r>
            <a:r>
              <a:rPr lang="ar-SA" sz="1600" b="1" dirty="0" smtClean="0">
                <a:solidFill>
                  <a:srgbClr val="C00000"/>
                </a:solidFill>
                <a:latin typeface="+mj-lt"/>
                <a:ea typeface="+mj-ea"/>
                <a:cs typeface="+mj-cs"/>
              </a:rPr>
              <a:t>1</a:t>
            </a:r>
            <a:endParaRPr kumimoji="0" lang="en-US" sz="1600" b="1" i="0" u="none" strike="noStrike" kern="1200" cap="none" spc="0" normalizeH="0" baseline="0" noProof="0" dirty="0">
              <a:ln>
                <a:noFill/>
              </a:ln>
              <a:solidFill>
                <a:srgbClr val="C00000"/>
              </a:solidFill>
              <a:effectLst/>
              <a:uLnTx/>
              <a:uFillTx/>
              <a:latin typeface="+mj-lt"/>
              <a:ea typeface="+mj-ea"/>
              <a:cs typeface="+mj-cs"/>
            </a:endParaRPr>
          </a:p>
        </p:txBody>
      </p:sp>
      <p:sp>
        <p:nvSpPr>
          <p:cNvPr id="17" name="Title 1"/>
          <p:cNvSpPr txBox="1">
            <a:spLocks/>
          </p:cNvSpPr>
          <p:nvPr/>
        </p:nvSpPr>
        <p:spPr>
          <a:xfrm>
            <a:off x="2971800" y="8382000"/>
            <a:ext cx="1752600" cy="6096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solidFill>
                  <a:srgbClr val="002060"/>
                </a:solidFill>
                <a:latin typeface="+mj-lt"/>
                <a:ea typeface="+mj-ea"/>
                <a:cs typeface="+mj-cs"/>
              </a:rPr>
              <a:t>شكل 4يوضح الفرق بين شكل اسفل بطن الثعبان وأسفل بطن الحية</a:t>
            </a:r>
            <a:endParaRPr kumimoji="0" lang="en-US" sz="1600" b="1" i="0" u="none" strike="noStrike" kern="1200" cap="none" spc="0" normalizeH="0" baseline="0" noProof="0" dirty="0">
              <a:ln>
                <a:noFill/>
              </a:ln>
              <a:solidFill>
                <a:srgbClr val="002060"/>
              </a:solidFill>
              <a:effectLst/>
              <a:uLnTx/>
              <a:uFillTx/>
              <a:latin typeface="+mj-lt"/>
              <a:ea typeface="+mj-ea"/>
              <a:cs typeface="+mj-cs"/>
            </a:endParaRPr>
          </a:p>
        </p:txBody>
      </p:sp>
      <p:sp>
        <p:nvSpPr>
          <p:cNvPr id="18" name="Title 1"/>
          <p:cNvSpPr txBox="1">
            <a:spLocks/>
          </p:cNvSpPr>
          <p:nvPr/>
        </p:nvSpPr>
        <p:spPr>
          <a:xfrm rot="10800000" flipV="1">
            <a:off x="1600200" y="6553200"/>
            <a:ext cx="1828800" cy="350518"/>
          </a:xfrm>
          <a:prstGeom prst="rect">
            <a:avLst/>
          </a:prstGeom>
        </p:spPr>
        <p:txBody>
          <a:bodyPr vert="horz" lIns="91440" tIns="45720" rIns="91440" bIns="45720" rtlCol="0" anchor="ctr">
            <a:normAutofit fontScale="92500"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dirty="0" smtClean="0">
                <a:ln>
                  <a:noFill/>
                </a:ln>
                <a:solidFill>
                  <a:srgbClr val="7030A0"/>
                </a:solidFill>
                <a:effectLst/>
                <a:uLnTx/>
                <a:uFillTx/>
                <a:latin typeface="+mj-lt"/>
                <a:ea typeface="+mj-ea"/>
                <a:cs typeface="+mj-cs"/>
              </a:rPr>
              <a:t>الحية    أو     الأفعى</a:t>
            </a:r>
            <a:endParaRPr kumimoji="0" lang="en-US" b="1" i="0" u="none" strike="noStrike" kern="1200" cap="none" spc="0" normalizeH="0" baseline="0" noProof="0" dirty="0">
              <a:ln>
                <a:noFill/>
              </a:ln>
              <a:solidFill>
                <a:srgbClr val="7030A0"/>
              </a:solidFill>
              <a:effectLst/>
              <a:uLnTx/>
              <a:uFillTx/>
              <a:latin typeface="+mj-lt"/>
              <a:ea typeface="+mj-ea"/>
              <a:cs typeface="+mj-cs"/>
            </a:endParaRPr>
          </a:p>
        </p:txBody>
      </p:sp>
      <p:sp>
        <p:nvSpPr>
          <p:cNvPr id="19" name="Title 1"/>
          <p:cNvSpPr txBox="1">
            <a:spLocks/>
          </p:cNvSpPr>
          <p:nvPr/>
        </p:nvSpPr>
        <p:spPr>
          <a:xfrm rot="10800000" flipV="1">
            <a:off x="457200" y="6553200"/>
            <a:ext cx="685800" cy="350518"/>
          </a:xfrm>
          <a:prstGeom prst="rect">
            <a:avLst/>
          </a:prstGeom>
        </p:spPr>
        <p:txBody>
          <a:bodyPr vert="horz" lIns="91440" tIns="45720" rIns="91440" bIns="45720" rtlCol="0" anchor="ctr">
            <a:normAutofit fontScale="92500"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dirty="0" smtClean="0">
                <a:ln>
                  <a:noFill/>
                </a:ln>
                <a:solidFill>
                  <a:srgbClr val="7030A0"/>
                </a:solidFill>
                <a:effectLst/>
                <a:uLnTx/>
                <a:uFillTx/>
                <a:latin typeface="+mj-lt"/>
                <a:ea typeface="+mj-ea"/>
                <a:cs typeface="+mj-cs"/>
              </a:rPr>
              <a:t>الثعبان</a:t>
            </a:r>
            <a:endParaRPr kumimoji="0" lang="en-US" b="1" i="0" u="none" strike="noStrike" kern="1200" cap="none" spc="0" normalizeH="0" baseline="0" noProof="0" dirty="0">
              <a:ln>
                <a:noFill/>
              </a:ln>
              <a:solidFill>
                <a:srgbClr val="7030A0"/>
              </a:solidFill>
              <a:effectLst/>
              <a:uLnTx/>
              <a:uFillTx/>
              <a:latin typeface="+mj-lt"/>
              <a:ea typeface="+mj-ea"/>
              <a:cs typeface="+mj-cs"/>
            </a:endParaRPr>
          </a:p>
        </p:txBody>
      </p:sp>
      <p:sp>
        <p:nvSpPr>
          <p:cNvPr id="20" name="Title 1"/>
          <p:cNvSpPr txBox="1">
            <a:spLocks/>
          </p:cNvSpPr>
          <p:nvPr/>
        </p:nvSpPr>
        <p:spPr>
          <a:xfrm rot="10800000" flipV="1">
            <a:off x="4267200" y="6629400"/>
            <a:ext cx="685800" cy="350518"/>
          </a:xfrm>
          <a:prstGeom prst="rect">
            <a:avLst/>
          </a:prstGeom>
        </p:spPr>
        <p:txBody>
          <a:bodyPr vert="horz" lIns="91440" tIns="45720" rIns="91440" bIns="45720" rtlCol="0" anchor="ctr">
            <a:normAutofit fontScale="92500" lnSpcReduction="100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dirty="0" smtClean="0">
                <a:ln>
                  <a:noFill/>
                </a:ln>
                <a:solidFill>
                  <a:srgbClr val="7030A0"/>
                </a:solidFill>
                <a:effectLst/>
                <a:uLnTx/>
                <a:uFillTx/>
                <a:latin typeface="+mj-lt"/>
                <a:ea typeface="+mj-ea"/>
                <a:cs typeface="+mj-cs"/>
              </a:rPr>
              <a:t>الثعبان</a:t>
            </a:r>
            <a:endParaRPr kumimoji="0" lang="en-US" b="1" i="0" u="none" strike="noStrike" kern="1200" cap="none" spc="0" normalizeH="0" baseline="0" noProof="0" dirty="0">
              <a:ln>
                <a:noFill/>
              </a:ln>
              <a:solidFill>
                <a:srgbClr val="7030A0"/>
              </a:solidFill>
              <a:effectLst/>
              <a:uLnTx/>
              <a:uFillTx/>
              <a:latin typeface="+mj-lt"/>
              <a:ea typeface="+mj-ea"/>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4267200"/>
            <a:ext cx="800100" cy="381000"/>
          </a:xfrm>
        </p:spPr>
        <p:txBody>
          <a:bodyPr>
            <a:noAutofit/>
          </a:bodyPr>
          <a:lstStyle/>
          <a:p>
            <a:pPr algn="r"/>
            <a:r>
              <a:rPr lang="ar-SA" sz="1400" b="1" dirty="0" smtClean="0"/>
              <a:t>غدة السم</a:t>
            </a:r>
            <a:endParaRPr lang="en-US" sz="1400" b="1" dirty="0"/>
          </a:p>
        </p:txBody>
      </p:sp>
      <p:sp>
        <p:nvSpPr>
          <p:cNvPr id="4" name="Title 1"/>
          <p:cNvSpPr txBox="1">
            <a:spLocks/>
          </p:cNvSpPr>
          <p:nvPr/>
        </p:nvSpPr>
        <p:spPr>
          <a:xfrm>
            <a:off x="0" y="609600"/>
            <a:ext cx="6858000" cy="2362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إن بعض</a:t>
            </a:r>
            <a:r>
              <a:rPr kumimoji="0" lang="ar-SA" sz="1600" b="1" i="0" u="none" strike="noStrike" kern="1200" cap="none" spc="0" normalizeH="0" noProof="0" dirty="0" smtClean="0">
                <a:ln>
                  <a:noFill/>
                </a:ln>
                <a:solidFill>
                  <a:schemeClr val="tx1"/>
                </a:solidFill>
                <a:effectLst/>
                <a:uLnTx/>
                <a:uFillTx/>
                <a:latin typeface="+mj-lt"/>
                <a:ea typeface="+mj-ea"/>
                <a:cs typeface="+mj-cs"/>
              </a:rPr>
              <a:t> ما يطلق عليه ثعبان صنف إلى : سام – متوسط السمية – ضعيف السمية ولكن الحيات كما سبق لنا وذكرنا أن جميعها سامة وجميع الحيات والثعابين السامة يكون لها زوج واحد من الأنياب بمقدمة الفك العلوي يتصل كل منهما بغده تحتوي على السم .</a:t>
            </a:r>
          </a:p>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baseline="0" dirty="0" smtClean="0">
                <a:latin typeface="+mj-lt"/>
                <a:ea typeface="+mj-ea"/>
                <a:cs typeface="+mj-cs"/>
              </a:rPr>
              <a:t>اما</a:t>
            </a:r>
            <a:r>
              <a:rPr lang="ar-SA" sz="1600" b="1" dirty="0" smtClean="0">
                <a:latin typeface="+mj-lt"/>
                <a:ea typeface="+mj-ea"/>
                <a:cs typeface="+mj-cs"/>
              </a:rPr>
              <a:t> أنواع الثعابين التي تم تصنيفها إلى متوسطة السمية وضعيفة السمية فإن لها زوج واحد من الأنياب الخلفية التي توجد تقريبا في منتصف الفك العلوي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اما</a:t>
            </a:r>
            <a:r>
              <a:rPr kumimoji="0" lang="ar-SA" sz="1600" b="1" i="0" u="none" strike="noStrike" kern="1200" cap="none" spc="0" normalizeH="0" noProof="0" dirty="0" smtClean="0">
                <a:ln>
                  <a:noFill/>
                </a:ln>
                <a:solidFill>
                  <a:schemeClr val="tx1"/>
                </a:solidFill>
                <a:effectLst/>
                <a:uLnTx/>
                <a:uFillTx/>
                <a:latin typeface="+mj-lt"/>
                <a:ea typeface="+mj-ea"/>
                <a:cs typeface="+mj-cs"/>
              </a:rPr>
              <a:t> الثعابين الغير سامة فهي ليس لها أنياب مطلقا بل أسنان منتظمة بالفك العلوي وبالفك السفلي وأهم ما يميز سم الثعبان السام عن سم الحية أن سم الثعابين السامة يؤثر الجهاز العصبي ولكن سم الحيات يكون تأثيره مباشرة على الجهاز الدموي فيقوم بتكسير كرات الدم الحمراء وكذلك تاكل الأوعية الدموية مما يؤدي الى نقص وصول الأكسجين إلى الجسم و من ثم يؤدي الى وفاة الفريسة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pic>
        <p:nvPicPr>
          <p:cNvPr id="2051" name="Picture 3" descr="C:\Users\Hp\Desktop\اتت.php"/>
          <p:cNvPicPr>
            <a:picLocks noChangeAspect="1" noChangeArrowheads="1"/>
          </p:cNvPicPr>
          <p:nvPr/>
        </p:nvPicPr>
        <p:blipFill>
          <a:blip r:embed="rId2" cstate="print"/>
          <a:srcRect/>
          <a:stretch>
            <a:fillRect/>
          </a:stretch>
        </p:blipFill>
        <p:spPr bwMode="auto">
          <a:xfrm>
            <a:off x="228600" y="2971800"/>
            <a:ext cx="2743200" cy="2334909"/>
          </a:xfrm>
          <a:prstGeom prst="rect">
            <a:avLst/>
          </a:prstGeom>
          <a:noFill/>
        </p:spPr>
      </p:pic>
      <p:pic>
        <p:nvPicPr>
          <p:cNvPr id="1026" name="Picture 2" descr="C:\Users\Hp\Desktop\download.php"/>
          <p:cNvPicPr>
            <a:picLocks noChangeAspect="1" noChangeArrowheads="1"/>
          </p:cNvPicPr>
          <p:nvPr/>
        </p:nvPicPr>
        <p:blipFill>
          <a:blip r:embed="rId3" cstate="print"/>
          <a:srcRect/>
          <a:stretch>
            <a:fillRect/>
          </a:stretch>
        </p:blipFill>
        <p:spPr bwMode="auto">
          <a:xfrm>
            <a:off x="4114800" y="3200400"/>
            <a:ext cx="2541525" cy="2092325"/>
          </a:xfrm>
          <a:prstGeom prst="rect">
            <a:avLst/>
          </a:prstGeom>
          <a:noFill/>
        </p:spPr>
      </p:pic>
      <p:sp>
        <p:nvSpPr>
          <p:cNvPr id="7" name="Title 1"/>
          <p:cNvSpPr txBox="1">
            <a:spLocks/>
          </p:cNvSpPr>
          <p:nvPr/>
        </p:nvSpPr>
        <p:spPr>
          <a:xfrm>
            <a:off x="3200400" y="3733800"/>
            <a:ext cx="1333500" cy="381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smtClean="0">
                <a:ln>
                  <a:noFill/>
                </a:ln>
                <a:solidFill>
                  <a:schemeClr val="tx1"/>
                </a:solidFill>
                <a:effectLst/>
                <a:uLnTx/>
                <a:uFillTx/>
                <a:latin typeface="+mj-lt"/>
                <a:ea typeface="+mj-ea"/>
                <a:cs typeface="+mj-cs"/>
              </a:rPr>
              <a:t>عضلة محركة للناب</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3962400" y="3962400"/>
            <a:ext cx="723900" cy="4572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smtClean="0">
                <a:ln>
                  <a:noFill/>
                </a:ln>
                <a:solidFill>
                  <a:schemeClr val="tx1"/>
                </a:solidFill>
                <a:effectLst/>
                <a:uLnTx/>
                <a:uFillTx/>
                <a:latin typeface="+mj-lt"/>
                <a:ea typeface="+mj-ea"/>
                <a:cs typeface="+mj-cs"/>
              </a:rPr>
              <a:t>قناة السم</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Title 1"/>
          <p:cNvSpPr txBox="1">
            <a:spLocks/>
          </p:cNvSpPr>
          <p:nvPr/>
        </p:nvSpPr>
        <p:spPr>
          <a:xfrm>
            <a:off x="3962400" y="3124200"/>
            <a:ext cx="800100" cy="3048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400" b="1" dirty="0" smtClean="0">
                <a:latin typeface="+mj-lt"/>
                <a:ea typeface="+mj-ea"/>
                <a:cs typeface="+mj-cs"/>
              </a:rPr>
              <a:t>ناب السم</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sp>
        <p:nvSpPr>
          <p:cNvPr id="12" name="Title 1"/>
          <p:cNvSpPr txBox="1">
            <a:spLocks/>
          </p:cNvSpPr>
          <p:nvPr/>
        </p:nvSpPr>
        <p:spPr>
          <a:xfrm>
            <a:off x="4114800" y="152400"/>
            <a:ext cx="2476500" cy="381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dirty="0" smtClean="0">
                <a:ln>
                  <a:noFill/>
                </a:ln>
                <a:solidFill>
                  <a:schemeClr val="tx1"/>
                </a:solidFill>
                <a:effectLst/>
                <a:uLnTx/>
                <a:uFillTx/>
                <a:latin typeface="+mj-lt"/>
                <a:ea typeface="+mj-ea"/>
                <a:cs typeface="+mj-cs"/>
              </a:rPr>
              <a:t>ثالثا</a:t>
            </a:r>
            <a:r>
              <a:rPr kumimoji="0" lang="ar-SA" b="1" i="0" u="none" strike="noStrike" kern="1200" cap="none" spc="0" normalizeH="0" noProof="0" dirty="0" smtClean="0">
                <a:ln>
                  <a:noFill/>
                </a:ln>
                <a:solidFill>
                  <a:schemeClr val="tx1"/>
                </a:solidFill>
                <a:effectLst/>
                <a:uLnTx/>
                <a:uFillTx/>
                <a:latin typeface="+mj-lt"/>
                <a:ea typeface="+mj-ea"/>
                <a:cs typeface="+mj-cs"/>
              </a:rPr>
              <a:t> :ــ سموم الأفاعي والحيات</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cxnSp>
        <p:nvCxnSpPr>
          <p:cNvPr id="19" name="Straight Connector 18"/>
          <p:cNvCxnSpPr/>
          <p:nvPr/>
        </p:nvCxnSpPr>
        <p:spPr>
          <a:xfrm>
            <a:off x="4724400" y="3276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5067300" y="3314700"/>
            <a:ext cx="228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72000" y="3962400"/>
            <a:ext cx="457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029200" y="3657600"/>
            <a:ext cx="3810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724400" y="4191000"/>
            <a:ext cx="609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5219700" y="3771900"/>
            <a:ext cx="533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114800" y="4495800"/>
            <a:ext cx="1143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5257800" y="4114800"/>
            <a:ext cx="457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itle 1"/>
          <p:cNvSpPr txBox="1">
            <a:spLocks/>
          </p:cNvSpPr>
          <p:nvPr/>
        </p:nvSpPr>
        <p:spPr>
          <a:xfrm>
            <a:off x="3886200" y="5334000"/>
            <a:ext cx="2781300" cy="381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dirty="0" smtClean="0">
                <a:ln>
                  <a:noFill/>
                </a:ln>
                <a:solidFill>
                  <a:schemeClr val="tx1"/>
                </a:solidFill>
                <a:effectLst/>
                <a:uLnTx/>
                <a:uFillTx/>
                <a:latin typeface="+mj-lt"/>
                <a:ea typeface="+mj-ea"/>
                <a:cs typeface="+mj-cs"/>
              </a:rPr>
              <a:t>رابعا</a:t>
            </a:r>
            <a:r>
              <a:rPr kumimoji="0" lang="ar-SA" b="1" i="0" u="none" strike="noStrike" kern="1200" cap="none" spc="0" normalizeH="0" noProof="0" dirty="0" smtClean="0">
                <a:ln>
                  <a:noFill/>
                </a:ln>
                <a:solidFill>
                  <a:schemeClr val="tx1"/>
                </a:solidFill>
                <a:effectLst/>
                <a:uLnTx/>
                <a:uFillTx/>
                <a:latin typeface="+mj-lt"/>
                <a:ea typeface="+mj-ea"/>
                <a:cs typeface="+mj-cs"/>
              </a:rPr>
              <a:t> :ــ أصوات الثعابين والأفاعي</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sp>
        <p:nvSpPr>
          <p:cNvPr id="20" name="Title 1"/>
          <p:cNvSpPr txBox="1">
            <a:spLocks/>
          </p:cNvSpPr>
          <p:nvPr/>
        </p:nvSpPr>
        <p:spPr>
          <a:xfrm>
            <a:off x="0" y="5791200"/>
            <a:ext cx="6858000" cy="10668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يصدر عن أغلب الثعابين صوت ميز يسمى الفحيح وهو يصدر عنها نتيجة لسحب كمية كبيرة من الهواء ثم تقوم بإخراجها بقوة فينتج مايسمى الفحيح ولكن هناك صوت أخر وهو يصدر عنها بسبب حركتها المميزة فتقوم بتحريك حراشفها واحتكاكها ببعضا البعض فينتج عنها ما يسمى بالكشيش . وغالبا ما تصدر هذه الأصوات عند شعورها بالخطر أو بالخوف أو حتى بمجرد الإقتراب منها.</a:t>
            </a:r>
          </a:p>
        </p:txBody>
      </p:sp>
      <p:sp>
        <p:nvSpPr>
          <p:cNvPr id="22" name="Title 1"/>
          <p:cNvSpPr txBox="1">
            <a:spLocks/>
          </p:cNvSpPr>
          <p:nvPr/>
        </p:nvSpPr>
        <p:spPr>
          <a:xfrm>
            <a:off x="4038600" y="6858000"/>
            <a:ext cx="2628900" cy="381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b="1" i="0" u="none" strike="noStrike" kern="1200" cap="none" spc="0" normalizeH="0" baseline="0" noProof="0" dirty="0" smtClean="0">
                <a:ln>
                  <a:noFill/>
                </a:ln>
                <a:solidFill>
                  <a:schemeClr val="tx1"/>
                </a:solidFill>
                <a:effectLst/>
                <a:uLnTx/>
                <a:uFillTx/>
                <a:latin typeface="+mj-lt"/>
                <a:ea typeface="+mj-ea"/>
                <a:cs typeface="+mj-cs"/>
              </a:rPr>
              <a:t>خامسا :ــ الوان الثعابين والحيات </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sp>
        <p:nvSpPr>
          <p:cNvPr id="23" name="Title 1"/>
          <p:cNvSpPr txBox="1">
            <a:spLocks/>
          </p:cNvSpPr>
          <p:nvPr/>
        </p:nvSpPr>
        <p:spPr>
          <a:xfrm>
            <a:off x="0" y="7315200"/>
            <a:ext cx="6858000" cy="10668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تتميز أغلب الثعابين بالوان جميلة وزاهية تختلف من نوع لأخر وعن من لديه خبرة بها يمكنه أن يميز النوع بمجرد النظر لها وإن كانت سامة أم لا ولكن هناك لون واحد لا خلاف عليه بالنسبة للأنواع الموجودة بالمملكة وهو اللون الأسود وهو مايميز أخطر الأنواع وأشدها فتكا ( الصل الأسود – الثعبان  الأسود الخبيث )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0" y="5257800"/>
            <a:ext cx="2857500" cy="472016"/>
          </a:xfrm>
        </p:spPr>
        <p:txBody>
          <a:bodyPr>
            <a:normAutofit/>
          </a:bodyPr>
          <a:lstStyle/>
          <a:p>
            <a:pPr algn="r"/>
            <a:r>
              <a:rPr lang="ar-SA" sz="1800" b="1" dirty="0" smtClean="0"/>
              <a:t>سادسا :ــ التمييز بين الذكر والأنثى </a:t>
            </a:r>
            <a:endParaRPr lang="en-US" sz="1800" b="1" dirty="0"/>
          </a:p>
        </p:txBody>
      </p:sp>
      <p:sp>
        <p:nvSpPr>
          <p:cNvPr id="4" name="Title 1"/>
          <p:cNvSpPr txBox="1">
            <a:spLocks/>
          </p:cNvSpPr>
          <p:nvPr/>
        </p:nvSpPr>
        <p:spPr>
          <a:xfrm>
            <a:off x="0" y="762000"/>
            <a:ext cx="6858000" cy="19812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تتكاثر</a:t>
            </a:r>
            <a:r>
              <a:rPr kumimoji="0" lang="ar-SA" sz="1600" b="1" i="0" u="none" strike="noStrike" kern="1200" cap="none" spc="0" normalizeH="0" noProof="0" dirty="0" smtClean="0">
                <a:ln>
                  <a:noFill/>
                </a:ln>
                <a:solidFill>
                  <a:schemeClr val="tx1"/>
                </a:solidFill>
                <a:effectLst/>
                <a:uLnTx/>
                <a:uFillTx/>
                <a:latin typeface="+mj-lt"/>
                <a:ea typeface="+mj-ea"/>
                <a:cs typeface="+mj-cs"/>
              </a:rPr>
              <a:t> الثعابين مثل باقي الكائنات بالتقاء الذكر والأنثى في موسم التزاوج وهو في فصل الصيف ويتم التكاثر بالتفاف الذكر والأنثى حول بعضهم البعض بما يشكل ضفيرة أو حبل مجدول وتسمى هذه الطريقة بالباكرة .</a:t>
            </a:r>
          </a:p>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baseline="0" dirty="0" smtClean="0">
                <a:latin typeface="+mj-lt"/>
                <a:ea typeface="+mj-ea"/>
                <a:cs typeface="+mj-cs"/>
              </a:rPr>
              <a:t>وتستمر</a:t>
            </a:r>
            <a:r>
              <a:rPr lang="ar-SA" sz="1600" b="1" dirty="0" smtClean="0">
                <a:latin typeface="+mj-lt"/>
                <a:ea typeface="+mj-ea"/>
                <a:cs typeface="+mj-cs"/>
              </a:rPr>
              <a:t> هذه الحالة لساعات طويلة يتم خلالها عملية الإخصاب وبعد تكوين البيض تضعه الأنثى بأحد الجحور وتكون الدرجة المناسبة للبيض 28 درجة وحينما يفقس البيض تخرج الثعابين صغيرة معتمدة على نفسها منذ خروجها من البيض .</a:t>
            </a:r>
          </a:p>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وبيض الثعابين له شكل مختلف عن بيض الطيور فلا يكون بيضاوي بل يكون مستطيل تقريبا ولا يوجد له قشرة كيسية بل يغطيه غشاء مطاطي قوي ولين .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Title 1"/>
          <p:cNvSpPr txBox="1">
            <a:spLocks/>
          </p:cNvSpPr>
          <p:nvPr/>
        </p:nvSpPr>
        <p:spPr>
          <a:xfrm>
            <a:off x="3733800" y="152400"/>
            <a:ext cx="28575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800" b="1" i="0" u="none" strike="noStrike" kern="1200" cap="none" spc="0" normalizeH="0" baseline="0" noProof="0" dirty="0" smtClean="0">
                <a:ln>
                  <a:noFill/>
                </a:ln>
                <a:solidFill>
                  <a:schemeClr val="tx1"/>
                </a:solidFill>
                <a:effectLst/>
                <a:uLnTx/>
                <a:uFillTx/>
                <a:latin typeface="+mj-lt"/>
                <a:ea typeface="+mj-ea"/>
                <a:cs typeface="+mj-cs"/>
              </a:rPr>
              <a:t>خامسا :ــ تكاثر الأفاعي والثعابين</a:t>
            </a:r>
            <a:endParaRPr kumimoji="0" lang="en-US" sz="1800" b="1" i="0" u="none" strike="noStrike" kern="1200" cap="none" spc="0" normalizeH="0" baseline="0" noProof="0" dirty="0">
              <a:ln>
                <a:noFill/>
              </a:ln>
              <a:solidFill>
                <a:schemeClr val="tx1"/>
              </a:solidFill>
              <a:effectLst/>
              <a:uLnTx/>
              <a:uFillTx/>
              <a:latin typeface="+mj-lt"/>
              <a:ea typeface="+mj-ea"/>
              <a:cs typeface="+mj-cs"/>
            </a:endParaRPr>
          </a:p>
        </p:txBody>
      </p:sp>
      <p:pic>
        <p:nvPicPr>
          <p:cNvPr id="1027" name="Picture 3" descr="C:\Users\Hp\Desktop\gopher snakes entwined.jpg"/>
          <p:cNvPicPr>
            <a:picLocks noChangeAspect="1" noChangeArrowheads="1"/>
          </p:cNvPicPr>
          <p:nvPr/>
        </p:nvPicPr>
        <p:blipFill>
          <a:blip r:embed="rId3" cstate="print"/>
          <a:srcRect/>
          <a:stretch>
            <a:fillRect/>
          </a:stretch>
        </p:blipFill>
        <p:spPr bwMode="auto">
          <a:xfrm>
            <a:off x="152400" y="2895600"/>
            <a:ext cx="3264017" cy="2223611"/>
          </a:xfrm>
          <a:prstGeom prst="rect">
            <a:avLst/>
          </a:prstGeom>
          <a:noFill/>
        </p:spPr>
      </p:pic>
      <p:pic>
        <p:nvPicPr>
          <p:cNvPr id="1028" name="Picture 4" descr="C:\Users\Hp\Desktop\mating gophersnakes.jpg"/>
          <p:cNvPicPr>
            <a:picLocks noChangeAspect="1" noChangeArrowheads="1"/>
          </p:cNvPicPr>
          <p:nvPr/>
        </p:nvPicPr>
        <p:blipFill>
          <a:blip r:embed="rId4" cstate="print"/>
          <a:srcRect/>
          <a:stretch>
            <a:fillRect/>
          </a:stretch>
        </p:blipFill>
        <p:spPr bwMode="auto">
          <a:xfrm>
            <a:off x="3505200" y="2895600"/>
            <a:ext cx="3191047" cy="2209800"/>
          </a:xfrm>
          <a:prstGeom prst="rect">
            <a:avLst/>
          </a:prstGeom>
          <a:noFill/>
        </p:spPr>
      </p:pic>
      <p:sp>
        <p:nvSpPr>
          <p:cNvPr id="7" name="Title 1"/>
          <p:cNvSpPr txBox="1">
            <a:spLocks/>
          </p:cNvSpPr>
          <p:nvPr/>
        </p:nvSpPr>
        <p:spPr>
          <a:xfrm>
            <a:off x="0" y="5638800"/>
            <a:ext cx="6858000" cy="1143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هناك فرق واضح يميز الذكر من</a:t>
            </a:r>
            <a:r>
              <a:rPr kumimoji="0" lang="ar-SA" sz="1600" b="1" i="0" u="none" strike="noStrike" kern="1200" cap="none" spc="0" normalizeH="0" noProof="0" dirty="0" smtClean="0">
                <a:ln>
                  <a:noFill/>
                </a:ln>
                <a:solidFill>
                  <a:schemeClr val="tx1"/>
                </a:solidFill>
                <a:effectLst/>
                <a:uLnTx/>
                <a:uFillTx/>
                <a:latin typeface="+mj-lt"/>
                <a:ea typeface="+mj-ea"/>
                <a:cs typeface="+mj-cs"/>
              </a:rPr>
              <a:t> الانثى في الثعابين والحيات وهو :</a:t>
            </a:r>
          </a:p>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baseline="0" dirty="0" smtClean="0">
                <a:latin typeface="+mj-lt"/>
                <a:ea typeface="+mj-ea"/>
                <a:cs typeface="+mj-cs"/>
              </a:rPr>
              <a:t>1ــ</a:t>
            </a:r>
            <a:r>
              <a:rPr lang="ar-SA" sz="1600" b="1" dirty="0" smtClean="0">
                <a:latin typeface="+mj-lt"/>
                <a:ea typeface="+mj-ea"/>
                <a:cs typeface="+mj-cs"/>
              </a:rPr>
              <a:t> الذكر يكون ذيله طويل </a:t>
            </a: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2ــ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الأنثى يكون ذيلها قصير </a:t>
            </a:r>
          </a:p>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baseline="0" dirty="0" smtClean="0">
                <a:latin typeface="+mj-lt"/>
                <a:ea typeface="+mj-ea"/>
                <a:cs typeface="+mj-cs"/>
              </a:rPr>
              <a:t>3ــ</a:t>
            </a:r>
            <a:r>
              <a:rPr lang="ar-SA" sz="1600" b="1" dirty="0" smtClean="0">
                <a:latin typeface="+mj-lt"/>
                <a:ea typeface="+mj-ea"/>
                <a:cs typeface="+mj-cs"/>
              </a:rPr>
              <a:t> الذكر يكون نحيف نوعا ما</a:t>
            </a:r>
          </a:p>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4ــ الأنثى تكون عريضة وتكون أضخم من الذكر</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descr="C:\Users\Hp\Desktop\snakesex.jpg"/>
          <p:cNvPicPr>
            <a:picLocks noChangeAspect="1" noChangeArrowheads="1"/>
          </p:cNvPicPr>
          <p:nvPr/>
        </p:nvPicPr>
        <p:blipFill>
          <a:blip r:embed="rId5" cstate="print"/>
          <a:srcRect/>
          <a:stretch>
            <a:fillRect/>
          </a:stretch>
        </p:blipFill>
        <p:spPr bwMode="auto">
          <a:xfrm>
            <a:off x="228600" y="5257800"/>
            <a:ext cx="1881640" cy="2619375"/>
          </a:xfrm>
          <a:prstGeom prst="rect">
            <a:avLst/>
          </a:prstGeom>
          <a:noFill/>
        </p:spPr>
      </p:pic>
      <p:pic>
        <p:nvPicPr>
          <p:cNvPr id="3" name="Picture 3" descr="C:\Users\Hp\Desktop\Laszlo probing drawing.jpg"/>
          <p:cNvPicPr>
            <a:picLocks noChangeAspect="1" noChangeArrowheads="1"/>
          </p:cNvPicPr>
          <p:nvPr/>
        </p:nvPicPr>
        <p:blipFill>
          <a:blip r:embed="rId6" cstate="print"/>
          <a:srcRect/>
          <a:stretch>
            <a:fillRect/>
          </a:stretch>
        </p:blipFill>
        <p:spPr bwMode="auto">
          <a:xfrm>
            <a:off x="4038600" y="6858000"/>
            <a:ext cx="2638813" cy="1174075"/>
          </a:xfrm>
          <a:prstGeom prst="rect">
            <a:avLst/>
          </a:prstGeom>
          <a:noFill/>
        </p:spPr>
      </p:pic>
      <p:sp>
        <p:nvSpPr>
          <p:cNvPr id="40" name="Right Brace 39"/>
          <p:cNvSpPr/>
          <p:nvPr/>
        </p:nvSpPr>
        <p:spPr>
          <a:xfrm>
            <a:off x="2057400" y="5334000"/>
            <a:ext cx="8382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ight Brace 40"/>
          <p:cNvSpPr/>
          <p:nvPr/>
        </p:nvSpPr>
        <p:spPr>
          <a:xfrm>
            <a:off x="1981200" y="6858000"/>
            <a:ext cx="1219200"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itle 1"/>
          <p:cNvSpPr txBox="1">
            <a:spLocks/>
          </p:cNvSpPr>
          <p:nvPr/>
        </p:nvSpPr>
        <p:spPr>
          <a:xfrm>
            <a:off x="1981200" y="5791200"/>
            <a:ext cx="495300" cy="472016"/>
          </a:xfrm>
          <a:prstGeom prst="rect">
            <a:avLst/>
          </a:prstGeom>
        </p:spPr>
        <p:txBody>
          <a:bodyPr vert="horz" lIns="91440" tIns="45720" rIns="91440" bIns="45720" rtlCol="0" anchor="ctr">
            <a:normAutofit fontScale="925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الذكر</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43" name="Title 1"/>
          <p:cNvSpPr txBox="1">
            <a:spLocks/>
          </p:cNvSpPr>
          <p:nvPr/>
        </p:nvSpPr>
        <p:spPr>
          <a:xfrm>
            <a:off x="4267200" y="6934200"/>
            <a:ext cx="6477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الذكر</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44" name="Title 1"/>
          <p:cNvSpPr txBox="1">
            <a:spLocks/>
          </p:cNvSpPr>
          <p:nvPr/>
        </p:nvSpPr>
        <p:spPr>
          <a:xfrm>
            <a:off x="1981200" y="7086600"/>
            <a:ext cx="5715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الأنثى</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45" name="Title 1"/>
          <p:cNvSpPr txBox="1">
            <a:spLocks/>
          </p:cNvSpPr>
          <p:nvPr/>
        </p:nvSpPr>
        <p:spPr>
          <a:xfrm>
            <a:off x="4267200" y="7467600"/>
            <a:ext cx="6477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الأنثى</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46" name="Oval 45"/>
          <p:cNvSpPr/>
          <p:nvPr/>
        </p:nvSpPr>
        <p:spPr>
          <a:xfrm>
            <a:off x="2895600" y="2971800"/>
            <a:ext cx="11430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dirty="0" smtClean="0"/>
              <a:t>عملية التزاوج</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6172200" cy="395816"/>
          </a:xfrm>
        </p:spPr>
        <p:txBody>
          <a:bodyPr>
            <a:normAutofit/>
          </a:bodyPr>
          <a:lstStyle/>
          <a:p>
            <a:r>
              <a:rPr lang="ar-SA" sz="1800" b="1" dirty="0" smtClean="0"/>
              <a:t>والأن سنتعرف على الثعابين والأفاعي الموجودة في المملكة العربية السعودية</a:t>
            </a:r>
            <a:endParaRPr lang="en-US" sz="1800" b="1" dirty="0"/>
          </a:p>
        </p:txBody>
      </p:sp>
      <p:sp>
        <p:nvSpPr>
          <p:cNvPr id="4" name="Title 1"/>
          <p:cNvSpPr txBox="1">
            <a:spLocks/>
          </p:cNvSpPr>
          <p:nvPr/>
        </p:nvSpPr>
        <p:spPr>
          <a:xfrm>
            <a:off x="381000" y="457200"/>
            <a:ext cx="6172200" cy="3958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 الحيات</a:t>
            </a:r>
            <a:r>
              <a:rPr kumimoji="0" lang="ar-SA" sz="1600" b="1" i="0" u="none" strike="noStrike" kern="1200" cap="none" spc="0" normalizeH="0" noProof="0" dirty="0" smtClean="0">
                <a:ln>
                  <a:noFill/>
                </a:ln>
                <a:solidFill>
                  <a:schemeClr val="tx1"/>
                </a:solidFill>
                <a:effectLst/>
                <a:uLnTx/>
                <a:uFillTx/>
                <a:latin typeface="+mj-lt"/>
                <a:ea typeface="+mj-ea"/>
                <a:cs typeface="+mj-cs"/>
              </a:rPr>
              <a:t> والأفاعي</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descr="C:\Users\Hp\Desktop\صور ثعابين وحيات\1317981451.jpg"/>
          <p:cNvPicPr>
            <a:picLocks noChangeAspect="1" noChangeArrowheads="1"/>
          </p:cNvPicPr>
          <p:nvPr/>
        </p:nvPicPr>
        <p:blipFill>
          <a:blip r:embed="rId2" cstate="print"/>
          <a:srcRect/>
          <a:stretch>
            <a:fillRect/>
          </a:stretch>
        </p:blipFill>
        <p:spPr bwMode="auto">
          <a:xfrm>
            <a:off x="3962400" y="990600"/>
            <a:ext cx="2422663" cy="1651000"/>
          </a:xfrm>
          <a:prstGeom prst="rect">
            <a:avLst/>
          </a:prstGeom>
          <a:noFill/>
        </p:spPr>
      </p:pic>
      <p:pic>
        <p:nvPicPr>
          <p:cNvPr id="1027" name="Picture 3" descr="C:\Users\Hp\Desktop\صور ثعابين وحيات\MA2011_DSC6795.jpg"/>
          <p:cNvPicPr>
            <a:picLocks noChangeAspect="1" noChangeArrowheads="1"/>
          </p:cNvPicPr>
          <p:nvPr/>
        </p:nvPicPr>
        <p:blipFill>
          <a:blip r:embed="rId3" cstate="print"/>
          <a:srcRect/>
          <a:stretch>
            <a:fillRect/>
          </a:stretch>
        </p:blipFill>
        <p:spPr bwMode="auto">
          <a:xfrm>
            <a:off x="457200" y="990600"/>
            <a:ext cx="2497257" cy="1676400"/>
          </a:xfrm>
          <a:prstGeom prst="rect">
            <a:avLst/>
          </a:prstGeom>
          <a:noFill/>
        </p:spPr>
      </p:pic>
      <p:sp>
        <p:nvSpPr>
          <p:cNvPr id="7" name="Title 1"/>
          <p:cNvSpPr txBox="1">
            <a:spLocks/>
          </p:cNvSpPr>
          <p:nvPr/>
        </p:nvSpPr>
        <p:spPr>
          <a:xfrm>
            <a:off x="4572000" y="685800"/>
            <a:ext cx="1447800" cy="3958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smtClean="0">
                <a:ln>
                  <a:noFill/>
                </a:ln>
                <a:solidFill>
                  <a:schemeClr val="tx1"/>
                </a:solidFill>
                <a:effectLst/>
                <a:uLnTx/>
                <a:uFillTx/>
                <a:latin typeface="+mj-lt"/>
                <a:ea typeface="+mj-ea"/>
                <a:cs typeface="+mj-cs"/>
              </a:rPr>
              <a:t>الحية المقرنة</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1143000" y="609600"/>
            <a:ext cx="1447800" cy="3958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smtClean="0">
                <a:ln>
                  <a:noFill/>
                </a:ln>
                <a:solidFill>
                  <a:schemeClr val="tx1"/>
                </a:solidFill>
                <a:effectLst/>
                <a:uLnTx/>
                <a:uFillTx/>
                <a:latin typeface="+mj-lt"/>
                <a:ea typeface="+mj-ea"/>
                <a:cs typeface="+mj-cs"/>
              </a:rPr>
              <a:t>الحية النفاثة</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pic>
        <p:nvPicPr>
          <p:cNvPr id="1028" name="Picture 4" descr="C:\Users\Hp\Desktop\صور ثعابين وحيات\f302.jpg"/>
          <p:cNvPicPr>
            <a:picLocks noChangeAspect="1" noChangeArrowheads="1"/>
          </p:cNvPicPr>
          <p:nvPr/>
        </p:nvPicPr>
        <p:blipFill>
          <a:blip r:embed="rId4" cstate="print"/>
          <a:srcRect/>
          <a:stretch>
            <a:fillRect/>
          </a:stretch>
        </p:blipFill>
        <p:spPr bwMode="auto">
          <a:xfrm>
            <a:off x="3962400" y="2895600"/>
            <a:ext cx="2438401" cy="1828800"/>
          </a:xfrm>
          <a:prstGeom prst="rect">
            <a:avLst/>
          </a:prstGeom>
          <a:noFill/>
        </p:spPr>
      </p:pic>
      <p:pic>
        <p:nvPicPr>
          <p:cNvPr id="1029" name="Picture 5" descr="C:\Users\Hp\Desktop\صور ثعابين وحيات\Echis_carinatus.jpg"/>
          <p:cNvPicPr>
            <a:picLocks noChangeAspect="1" noChangeArrowheads="1"/>
          </p:cNvPicPr>
          <p:nvPr/>
        </p:nvPicPr>
        <p:blipFill>
          <a:blip r:embed="rId5" cstate="print"/>
          <a:srcRect/>
          <a:stretch>
            <a:fillRect/>
          </a:stretch>
        </p:blipFill>
        <p:spPr bwMode="auto">
          <a:xfrm>
            <a:off x="381000" y="2971800"/>
            <a:ext cx="2590800" cy="1731264"/>
          </a:xfrm>
          <a:prstGeom prst="rect">
            <a:avLst/>
          </a:prstGeom>
          <a:noFill/>
        </p:spPr>
      </p:pic>
      <p:sp>
        <p:nvSpPr>
          <p:cNvPr id="11" name="Title 1"/>
          <p:cNvSpPr txBox="1">
            <a:spLocks/>
          </p:cNvSpPr>
          <p:nvPr/>
        </p:nvSpPr>
        <p:spPr>
          <a:xfrm>
            <a:off x="4495800" y="2590800"/>
            <a:ext cx="1447800" cy="3958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400" b="1" dirty="0" smtClean="0">
                <a:latin typeface="+mj-lt"/>
                <a:ea typeface="+mj-ea"/>
                <a:cs typeface="+mj-cs"/>
              </a:rPr>
              <a:t>أفعى السجاد الشرقي</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sp>
        <p:nvSpPr>
          <p:cNvPr id="12" name="Title 1"/>
          <p:cNvSpPr txBox="1">
            <a:spLocks/>
          </p:cNvSpPr>
          <p:nvPr/>
        </p:nvSpPr>
        <p:spPr>
          <a:xfrm>
            <a:off x="990600" y="2590800"/>
            <a:ext cx="1447800" cy="3958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smtClean="0">
                <a:ln>
                  <a:noFill/>
                </a:ln>
                <a:solidFill>
                  <a:schemeClr val="tx1"/>
                </a:solidFill>
                <a:effectLst/>
                <a:uLnTx/>
                <a:uFillTx/>
                <a:latin typeface="+mj-lt"/>
                <a:ea typeface="+mj-ea"/>
                <a:cs typeface="+mj-cs"/>
              </a:rPr>
              <a:t>أفعى الأهرام</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sp>
        <p:nvSpPr>
          <p:cNvPr id="13" name="Title 1"/>
          <p:cNvSpPr txBox="1">
            <a:spLocks/>
          </p:cNvSpPr>
          <p:nvPr/>
        </p:nvSpPr>
        <p:spPr>
          <a:xfrm>
            <a:off x="381000" y="4572000"/>
            <a:ext cx="6172200" cy="3958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الثعابين السامة</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pic>
        <p:nvPicPr>
          <p:cNvPr id="1030" name="Picture 6" descr="C:\Users\Hp\Desktop\صور ثعابين وحيات\walterinnesia_aegyptia88.jpg"/>
          <p:cNvPicPr>
            <a:picLocks noChangeAspect="1" noChangeArrowheads="1"/>
          </p:cNvPicPr>
          <p:nvPr/>
        </p:nvPicPr>
        <p:blipFill>
          <a:blip r:embed="rId6" cstate="print"/>
          <a:srcRect/>
          <a:stretch>
            <a:fillRect/>
          </a:stretch>
        </p:blipFill>
        <p:spPr bwMode="auto">
          <a:xfrm>
            <a:off x="2133600" y="7086600"/>
            <a:ext cx="2849270" cy="1828800"/>
          </a:xfrm>
          <a:prstGeom prst="rect">
            <a:avLst/>
          </a:prstGeom>
          <a:noFill/>
        </p:spPr>
      </p:pic>
      <p:pic>
        <p:nvPicPr>
          <p:cNvPr id="1031" name="Picture 7" descr="C:\Users\Hp\Desktop\صور ثعابين وحيات\0ghpw06witdy.jpg"/>
          <p:cNvPicPr>
            <a:picLocks noChangeAspect="1" noChangeArrowheads="1"/>
          </p:cNvPicPr>
          <p:nvPr/>
        </p:nvPicPr>
        <p:blipFill>
          <a:blip r:embed="rId7" cstate="print"/>
          <a:srcRect/>
          <a:stretch>
            <a:fillRect/>
          </a:stretch>
        </p:blipFill>
        <p:spPr bwMode="auto">
          <a:xfrm>
            <a:off x="533400" y="5029200"/>
            <a:ext cx="2438400" cy="1828800"/>
          </a:xfrm>
          <a:prstGeom prst="rect">
            <a:avLst/>
          </a:prstGeom>
          <a:noFill/>
        </p:spPr>
      </p:pic>
      <p:pic>
        <p:nvPicPr>
          <p:cNvPr id="1032" name="Picture 8" descr="C:\Users\Hp\Desktop\صور ثعابين وحيات\858_1192319447.jpg"/>
          <p:cNvPicPr>
            <a:picLocks noChangeAspect="1" noChangeArrowheads="1"/>
          </p:cNvPicPr>
          <p:nvPr/>
        </p:nvPicPr>
        <p:blipFill>
          <a:blip r:embed="rId8" cstate="print"/>
          <a:srcRect/>
          <a:stretch>
            <a:fillRect/>
          </a:stretch>
        </p:blipFill>
        <p:spPr bwMode="auto">
          <a:xfrm>
            <a:off x="3962400" y="5029200"/>
            <a:ext cx="2438400" cy="1839249"/>
          </a:xfrm>
          <a:prstGeom prst="rect">
            <a:avLst/>
          </a:prstGeom>
          <a:noFill/>
        </p:spPr>
      </p:pic>
      <p:sp>
        <p:nvSpPr>
          <p:cNvPr id="17" name="Title 1"/>
          <p:cNvSpPr txBox="1">
            <a:spLocks/>
          </p:cNvSpPr>
          <p:nvPr/>
        </p:nvSpPr>
        <p:spPr>
          <a:xfrm>
            <a:off x="4495800" y="4724400"/>
            <a:ext cx="1447800" cy="3958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smtClean="0">
                <a:ln>
                  <a:noFill/>
                </a:ln>
                <a:solidFill>
                  <a:schemeClr val="tx1"/>
                </a:solidFill>
                <a:effectLst/>
                <a:uLnTx/>
                <a:uFillTx/>
                <a:latin typeface="+mj-lt"/>
                <a:ea typeface="+mj-ea"/>
                <a:cs typeface="+mj-cs"/>
              </a:rPr>
              <a:t>الثعبان الأسود الخبيث</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sp>
        <p:nvSpPr>
          <p:cNvPr id="18" name="Title 1"/>
          <p:cNvSpPr txBox="1">
            <a:spLocks/>
          </p:cNvSpPr>
          <p:nvPr/>
        </p:nvSpPr>
        <p:spPr>
          <a:xfrm>
            <a:off x="0" y="6781800"/>
            <a:ext cx="6858000" cy="3958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smtClean="0">
                <a:ln>
                  <a:noFill/>
                </a:ln>
                <a:solidFill>
                  <a:schemeClr val="tx1"/>
                </a:solidFill>
                <a:effectLst/>
                <a:uLnTx/>
                <a:uFillTx/>
                <a:latin typeface="+mj-lt"/>
                <a:ea typeface="+mj-ea"/>
                <a:cs typeface="+mj-cs"/>
              </a:rPr>
              <a:t>الصل الأسود</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sp>
        <p:nvSpPr>
          <p:cNvPr id="19" name="Title 1"/>
          <p:cNvSpPr txBox="1">
            <a:spLocks/>
          </p:cNvSpPr>
          <p:nvPr/>
        </p:nvSpPr>
        <p:spPr>
          <a:xfrm>
            <a:off x="838200" y="4724400"/>
            <a:ext cx="1447800" cy="3958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400" b="1" i="0" u="none" strike="noStrike" kern="1200" cap="none" spc="0" normalizeH="0" baseline="0" noProof="0" dirty="0" smtClean="0">
                <a:ln>
                  <a:noFill/>
                </a:ln>
                <a:solidFill>
                  <a:schemeClr val="tx1"/>
                </a:solidFill>
                <a:effectLst/>
                <a:uLnTx/>
                <a:uFillTx/>
                <a:latin typeface="+mj-lt"/>
                <a:ea typeface="+mj-ea"/>
                <a:cs typeface="+mj-cs"/>
              </a:rPr>
              <a:t>الكوبرا العربية</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858000" cy="319616"/>
          </a:xfrm>
        </p:spPr>
        <p:txBody>
          <a:bodyPr>
            <a:noAutofit/>
          </a:bodyPr>
          <a:lstStyle/>
          <a:p>
            <a:r>
              <a:rPr lang="ar-SA" sz="1600" b="1" dirty="0" smtClean="0"/>
              <a:t>الثعابين : الغير سامة ــ متوسطة السمية  ــ ضعيفة السمية  </a:t>
            </a:r>
            <a:endParaRPr lang="en-US" sz="1600" b="1" dirty="0"/>
          </a:p>
        </p:txBody>
      </p:sp>
      <p:pic>
        <p:nvPicPr>
          <p:cNvPr id="2050" name="Picture 2" descr="C:\Users\Hp\Desktop\صور ثعابين وحيات\1317976575.jpg"/>
          <p:cNvPicPr>
            <a:picLocks noChangeAspect="1" noChangeArrowheads="1"/>
          </p:cNvPicPr>
          <p:nvPr/>
        </p:nvPicPr>
        <p:blipFill>
          <a:blip r:embed="rId2" cstate="print"/>
          <a:srcRect/>
          <a:stretch>
            <a:fillRect/>
          </a:stretch>
        </p:blipFill>
        <p:spPr bwMode="auto">
          <a:xfrm>
            <a:off x="3657600" y="685800"/>
            <a:ext cx="2520043" cy="1715030"/>
          </a:xfrm>
          <a:prstGeom prst="rect">
            <a:avLst/>
          </a:prstGeom>
          <a:noFill/>
        </p:spPr>
      </p:pic>
      <p:sp>
        <p:nvSpPr>
          <p:cNvPr id="5" name="Title 1"/>
          <p:cNvSpPr txBox="1">
            <a:spLocks/>
          </p:cNvSpPr>
          <p:nvPr/>
        </p:nvSpPr>
        <p:spPr>
          <a:xfrm>
            <a:off x="4191000" y="381000"/>
            <a:ext cx="1371600" cy="31961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400" b="1" dirty="0" smtClean="0">
                <a:latin typeface="+mj-lt"/>
                <a:ea typeface="+mj-ea"/>
                <a:cs typeface="+mj-cs"/>
              </a:rPr>
              <a:t>الثعبان الأرقم</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pic>
        <p:nvPicPr>
          <p:cNvPr id="2051" name="Picture 3" descr="C:\Users\Hp\Desktop\صور ثعابين وحيات\567110326.jpg"/>
          <p:cNvPicPr>
            <a:picLocks noChangeAspect="1" noChangeArrowheads="1"/>
          </p:cNvPicPr>
          <p:nvPr/>
        </p:nvPicPr>
        <p:blipFill>
          <a:blip r:embed="rId3" cstate="print"/>
          <a:srcRect/>
          <a:stretch>
            <a:fillRect/>
          </a:stretch>
        </p:blipFill>
        <p:spPr bwMode="auto">
          <a:xfrm>
            <a:off x="609600" y="685800"/>
            <a:ext cx="2260600" cy="1695450"/>
          </a:xfrm>
          <a:prstGeom prst="rect">
            <a:avLst/>
          </a:prstGeom>
          <a:noFill/>
        </p:spPr>
      </p:pic>
      <p:sp>
        <p:nvSpPr>
          <p:cNvPr id="7" name="Title 1"/>
          <p:cNvSpPr txBox="1">
            <a:spLocks/>
          </p:cNvSpPr>
          <p:nvPr/>
        </p:nvSpPr>
        <p:spPr>
          <a:xfrm>
            <a:off x="990600" y="381000"/>
            <a:ext cx="1371600" cy="31961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400" b="1" dirty="0" smtClean="0">
                <a:latin typeface="+mj-lt"/>
                <a:ea typeface="+mj-ea"/>
                <a:cs typeface="+mj-cs"/>
              </a:rPr>
              <a:t>الثعبان الصخري</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pic>
        <p:nvPicPr>
          <p:cNvPr id="2052" name="Picture 4" descr="C:\Users\Hp\Desktop\صور ثعابين وحيات\45_1194027199.jpg"/>
          <p:cNvPicPr>
            <a:picLocks noChangeAspect="1" noChangeArrowheads="1"/>
          </p:cNvPicPr>
          <p:nvPr/>
        </p:nvPicPr>
        <p:blipFill>
          <a:blip r:embed="rId4" cstate="print"/>
          <a:srcRect/>
          <a:stretch>
            <a:fillRect/>
          </a:stretch>
        </p:blipFill>
        <p:spPr bwMode="auto">
          <a:xfrm>
            <a:off x="3657600" y="2667000"/>
            <a:ext cx="2514600" cy="1885950"/>
          </a:xfrm>
          <a:prstGeom prst="rect">
            <a:avLst/>
          </a:prstGeom>
          <a:noFill/>
        </p:spPr>
      </p:pic>
      <p:sp>
        <p:nvSpPr>
          <p:cNvPr id="9" name="Title 1"/>
          <p:cNvSpPr txBox="1">
            <a:spLocks/>
          </p:cNvSpPr>
          <p:nvPr/>
        </p:nvSpPr>
        <p:spPr>
          <a:xfrm>
            <a:off x="4191000" y="2362200"/>
            <a:ext cx="1371600" cy="31961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400" b="1" dirty="0" smtClean="0">
                <a:latin typeface="+mj-lt"/>
                <a:ea typeface="+mj-ea"/>
                <a:cs typeface="+mj-cs"/>
              </a:rPr>
              <a:t>الثعبان شبيه القط</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pic>
        <p:nvPicPr>
          <p:cNvPr id="2053" name="Picture 5" descr="C:\Users\Hp\Desktop\صور ثعابين وحيات\1317976838.jpg"/>
          <p:cNvPicPr>
            <a:picLocks noChangeAspect="1" noChangeArrowheads="1"/>
          </p:cNvPicPr>
          <p:nvPr/>
        </p:nvPicPr>
        <p:blipFill>
          <a:blip r:embed="rId5" cstate="print"/>
          <a:srcRect/>
          <a:stretch>
            <a:fillRect/>
          </a:stretch>
        </p:blipFill>
        <p:spPr bwMode="auto">
          <a:xfrm>
            <a:off x="533400" y="2667000"/>
            <a:ext cx="2371531" cy="1613958"/>
          </a:xfrm>
          <a:prstGeom prst="rect">
            <a:avLst/>
          </a:prstGeom>
          <a:noFill/>
        </p:spPr>
      </p:pic>
      <p:sp>
        <p:nvSpPr>
          <p:cNvPr id="11" name="Title 1"/>
          <p:cNvSpPr txBox="1">
            <a:spLocks/>
          </p:cNvSpPr>
          <p:nvPr/>
        </p:nvSpPr>
        <p:spPr>
          <a:xfrm>
            <a:off x="914400" y="2362200"/>
            <a:ext cx="1371600" cy="31961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400" b="1" dirty="0" smtClean="0">
                <a:latin typeface="+mj-lt"/>
                <a:ea typeface="+mj-ea"/>
                <a:cs typeface="+mj-cs"/>
              </a:rPr>
              <a:t>الثعبان الأنيق</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pic>
        <p:nvPicPr>
          <p:cNvPr id="2054" name="Picture 6" descr="C:\Users\Hp\Desktop\صور ثعابين وحيات\Boa_2.jpg"/>
          <p:cNvPicPr>
            <a:picLocks noChangeAspect="1" noChangeArrowheads="1"/>
          </p:cNvPicPr>
          <p:nvPr/>
        </p:nvPicPr>
        <p:blipFill>
          <a:blip r:embed="rId6" cstate="print"/>
          <a:srcRect/>
          <a:stretch>
            <a:fillRect/>
          </a:stretch>
        </p:blipFill>
        <p:spPr bwMode="auto">
          <a:xfrm>
            <a:off x="3657600" y="4876800"/>
            <a:ext cx="2591331" cy="1874838"/>
          </a:xfrm>
          <a:prstGeom prst="rect">
            <a:avLst/>
          </a:prstGeom>
          <a:noFill/>
        </p:spPr>
      </p:pic>
      <p:sp>
        <p:nvSpPr>
          <p:cNvPr id="13" name="Title 1"/>
          <p:cNvSpPr txBox="1">
            <a:spLocks/>
          </p:cNvSpPr>
          <p:nvPr/>
        </p:nvSpPr>
        <p:spPr>
          <a:xfrm>
            <a:off x="4114800" y="4572000"/>
            <a:ext cx="1371600" cy="31961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400" b="1" dirty="0" smtClean="0">
                <a:latin typeface="+mj-lt"/>
                <a:ea typeface="+mj-ea"/>
                <a:cs typeface="+mj-cs"/>
              </a:rPr>
              <a:t>الثعبان الدفان</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pic>
        <p:nvPicPr>
          <p:cNvPr id="2055" name="Picture 7" descr="C:\Users\Hp\Desktop\صور ثعابين وحيات\858_1192887230.jpg"/>
          <p:cNvPicPr>
            <a:picLocks noChangeAspect="1" noChangeArrowheads="1"/>
          </p:cNvPicPr>
          <p:nvPr/>
        </p:nvPicPr>
        <p:blipFill>
          <a:blip r:embed="rId7" cstate="print"/>
          <a:srcRect/>
          <a:stretch>
            <a:fillRect/>
          </a:stretch>
        </p:blipFill>
        <p:spPr bwMode="auto">
          <a:xfrm>
            <a:off x="381000" y="4876800"/>
            <a:ext cx="2438400" cy="1832283"/>
          </a:xfrm>
          <a:prstGeom prst="rect">
            <a:avLst/>
          </a:prstGeom>
          <a:noFill/>
        </p:spPr>
      </p:pic>
      <p:sp>
        <p:nvSpPr>
          <p:cNvPr id="15" name="Title 1"/>
          <p:cNvSpPr txBox="1">
            <a:spLocks/>
          </p:cNvSpPr>
          <p:nvPr/>
        </p:nvSpPr>
        <p:spPr>
          <a:xfrm>
            <a:off x="685800" y="4495800"/>
            <a:ext cx="1905000" cy="31961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400" b="1" dirty="0" smtClean="0">
                <a:latin typeface="+mj-lt"/>
                <a:ea typeface="+mj-ea"/>
                <a:cs typeface="+mj-cs"/>
              </a:rPr>
              <a:t>الثعبان أبو السيور الشجري</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pic>
        <p:nvPicPr>
          <p:cNvPr id="2056" name="Picture 8" descr="C:\Users\Hp\Desktop\صور ثعابين وحيات\571136919.jpg"/>
          <p:cNvPicPr>
            <a:picLocks noChangeAspect="1" noChangeArrowheads="1"/>
          </p:cNvPicPr>
          <p:nvPr/>
        </p:nvPicPr>
        <p:blipFill>
          <a:blip r:embed="rId8" cstate="print"/>
          <a:srcRect/>
          <a:stretch>
            <a:fillRect/>
          </a:stretch>
        </p:blipFill>
        <p:spPr bwMode="auto">
          <a:xfrm>
            <a:off x="1905000" y="7239000"/>
            <a:ext cx="2679817" cy="1752600"/>
          </a:xfrm>
          <a:prstGeom prst="rect">
            <a:avLst/>
          </a:prstGeom>
          <a:noFill/>
        </p:spPr>
      </p:pic>
      <p:sp>
        <p:nvSpPr>
          <p:cNvPr id="17" name="Title 1"/>
          <p:cNvSpPr txBox="1">
            <a:spLocks/>
          </p:cNvSpPr>
          <p:nvPr/>
        </p:nvSpPr>
        <p:spPr>
          <a:xfrm>
            <a:off x="2514600" y="6858000"/>
            <a:ext cx="1371600" cy="31961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ar-SA" sz="1400" b="1" dirty="0" smtClean="0">
                <a:latin typeface="+mj-lt"/>
                <a:ea typeface="+mj-ea"/>
                <a:cs typeface="+mj-cs"/>
              </a:rPr>
              <a:t>الثعبان أبو العيون</a:t>
            </a:r>
            <a:endParaRPr kumimoji="0" lang="en-US" sz="14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6172200" cy="1524000"/>
          </a:xfrm>
        </p:spPr>
        <p:txBody>
          <a:bodyPr>
            <a:normAutofit/>
          </a:bodyPr>
          <a:lstStyle/>
          <a:p>
            <a:r>
              <a:rPr lang="ar-SA" sz="2000" b="1" dirty="0" smtClean="0"/>
              <a:t>وبعد ما سبق عرضه من معلومات عن بعض كائنات البيئة السعودية نختتم هذا البحث ونأمل أن نكون قد وفقنا فيما عرضناه وأن ينال رضاكم ونأمل  أن نقدم المزيد في المستقبل القريب تحت رعايتكم وتوجيهكم .</a:t>
            </a:r>
            <a:br>
              <a:rPr lang="ar-SA" sz="2000" b="1" dirty="0" smtClean="0"/>
            </a:br>
            <a:r>
              <a:rPr lang="ar-SA" sz="2000" b="1" dirty="0" smtClean="0"/>
              <a:t>والسلام عليكم ورحمة الله وبركاته</a:t>
            </a:r>
            <a:endParaRPr lang="en-US" sz="2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990600"/>
            <a:ext cx="6858000" cy="1295400"/>
          </a:xfrm>
        </p:spPr>
        <p:txBody>
          <a:bodyPr>
            <a:normAutofit/>
          </a:bodyPr>
          <a:lstStyle/>
          <a:p>
            <a:r>
              <a:rPr lang="ar-SA" sz="2200" b="1" dirty="0" smtClean="0"/>
              <a:t>بسم الله الرحمن الرحيم </a:t>
            </a:r>
            <a:br>
              <a:rPr lang="ar-SA" sz="2200" b="1" dirty="0" smtClean="0"/>
            </a:br>
            <a:r>
              <a:rPr lang="ar-SA" sz="2200" b="1" dirty="0" smtClean="0"/>
              <a:t>والصلاة والسلام على أشرف الأنبياء والمرسلين نبينا محمد وعلى اله وصحبه اجمعين </a:t>
            </a:r>
            <a:endParaRPr lang="en-US" sz="2200" b="1" dirty="0"/>
          </a:p>
        </p:txBody>
      </p:sp>
      <p:sp>
        <p:nvSpPr>
          <p:cNvPr id="3" name="Content Placeholder 2"/>
          <p:cNvSpPr>
            <a:spLocks noGrp="1"/>
          </p:cNvSpPr>
          <p:nvPr>
            <p:ph idx="1"/>
          </p:nvPr>
        </p:nvSpPr>
        <p:spPr>
          <a:xfrm>
            <a:off x="0" y="3276600"/>
            <a:ext cx="6858000" cy="2514599"/>
          </a:xfrm>
        </p:spPr>
        <p:txBody>
          <a:bodyPr>
            <a:noAutofit/>
          </a:bodyPr>
          <a:lstStyle/>
          <a:p>
            <a:pPr algn="ctr">
              <a:buNone/>
            </a:pPr>
            <a:r>
              <a:rPr lang="ar-SA" sz="2200" b="1" dirty="0" smtClean="0"/>
              <a:t>نتناول في هذا البحث عرض لمعظم الكائنات الحية في المملكة العربية السعودية من حيوانات وطيور وزواحف وغيرها من الكائنات التي تشاركنا بيئتنا مع عرض لأسمائها العلمية والمحلية وسوف نتناول في هذا البحث الحديث عن بعض منها بالتفصيل حيث لا يتسع البحث للحديث عنها جميعا ونأمل أن نكون وفقنا بفضل الله سبحانه وتعالى للحديث بإسهاب موضحين أماكن تواجدها ومعيشتها وصفاتها الخاصة التي تميزها والله ولي التوفيق </a:t>
            </a:r>
            <a:endParaRPr lang="en-US" sz="22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600" y="533400"/>
            <a:ext cx="2667000" cy="609600"/>
          </a:xfrm>
        </p:spPr>
        <p:txBody>
          <a:bodyPr>
            <a:noAutofit/>
          </a:bodyPr>
          <a:lstStyle/>
          <a:p>
            <a:r>
              <a:rPr lang="ar-SA" sz="2000" b="1" dirty="0" smtClean="0">
                <a:solidFill>
                  <a:srgbClr val="FF0000"/>
                </a:solidFill>
              </a:rPr>
              <a:t>ــ أولا : الحيوانات المفترسة </a:t>
            </a:r>
            <a:endParaRPr lang="en-US" sz="2000" b="1" dirty="0">
              <a:solidFill>
                <a:srgbClr val="FF0000"/>
              </a:solidFill>
            </a:endParaRPr>
          </a:p>
        </p:txBody>
      </p:sp>
      <p:sp>
        <p:nvSpPr>
          <p:cNvPr id="4" name="Title 1"/>
          <p:cNvSpPr txBox="1">
            <a:spLocks/>
          </p:cNvSpPr>
          <p:nvPr/>
        </p:nvSpPr>
        <p:spPr>
          <a:xfrm>
            <a:off x="4343400" y="1524000"/>
            <a:ext cx="2209800" cy="609600"/>
          </a:xfrm>
          <a:prstGeom prst="rect">
            <a:avLst/>
          </a:prstGeom>
        </p:spPr>
        <p:txBody>
          <a:bodyPr vert="horz" lIns="91440" tIns="45720" rIns="91440" bIns="45720" rtlCol="0" anchor="ctr">
            <a:normAutofit/>
          </a:bodyPr>
          <a:lstStyle/>
          <a:p>
            <a:pPr algn="r">
              <a:spcBef>
                <a:spcPct val="0"/>
              </a:spcBef>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lang="en-US" sz="1600" b="1" dirty="0" smtClean="0">
                <a:latin typeface="+mj-lt"/>
                <a:ea typeface="+mj-ea"/>
                <a:cs typeface="+mj-cs"/>
              </a:rPr>
              <a:t>Leopard</a:t>
            </a:r>
            <a:r>
              <a:rPr lang="ar-SA" sz="1600" b="1" dirty="0" smtClean="0">
                <a:latin typeface="+mj-lt"/>
                <a:ea typeface="+mj-ea"/>
                <a:cs typeface="+mj-cs"/>
              </a:rPr>
              <a:t>1ــ النمر العربي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Title 1"/>
          <p:cNvSpPr txBox="1">
            <a:spLocks/>
          </p:cNvSpPr>
          <p:nvPr/>
        </p:nvSpPr>
        <p:spPr>
          <a:xfrm>
            <a:off x="685800" y="1600200"/>
            <a:ext cx="2667000" cy="533400"/>
          </a:xfrm>
          <a:prstGeom prst="rect">
            <a:avLst/>
          </a:prstGeom>
        </p:spPr>
        <p:txBody>
          <a:bodyPr vert="horz" lIns="91440" tIns="45720" rIns="91440" bIns="45720" rtlCol="0" anchor="ctr">
            <a:normAutofit/>
          </a:bodyPr>
          <a:lstStyle/>
          <a:p>
            <a:pPr algn="r">
              <a:spcBef>
                <a:spcPct val="0"/>
              </a:spcBef>
            </a:pPr>
            <a:r>
              <a:rPr lang="ar-SA" sz="1600" b="1" dirty="0" smtClean="0">
                <a:latin typeface="+mj-lt"/>
                <a:ea typeface="+mj-ea"/>
                <a:cs typeface="+mj-cs"/>
              </a:rPr>
              <a:t>)</a:t>
            </a:r>
            <a:r>
              <a:rPr lang="en-US" sz="1600" b="1" dirty="0" smtClean="0">
                <a:latin typeface="+mj-lt"/>
                <a:ea typeface="+mj-ea"/>
                <a:cs typeface="+mj-cs"/>
              </a:rPr>
              <a:t>Arabian wolf</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8ــ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الذئب العربي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6" name="Title 1"/>
          <p:cNvSpPr txBox="1">
            <a:spLocks/>
          </p:cNvSpPr>
          <p:nvPr/>
        </p:nvSpPr>
        <p:spPr>
          <a:xfrm>
            <a:off x="4343400" y="2057400"/>
            <a:ext cx="2228850" cy="457200"/>
          </a:xfrm>
          <a:prstGeom prst="rect">
            <a:avLst/>
          </a:prstGeom>
        </p:spPr>
        <p:txBody>
          <a:bodyPr vert="horz" lIns="91440" tIns="45720" rIns="91440" bIns="45720" rtlCol="0" anchor="ctr">
            <a:normAutofit/>
          </a:bodyPr>
          <a:lstStyle/>
          <a:p>
            <a:pPr algn="r">
              <a:spcBef>
                <a:spcPct val="0"/>
              </a:spcBef>
            </a:pPr>
            <a:r>
              <a:rPr lang="ar-SA" sz="1600" b="1" dirty="0" smtClean="0">
                <a:latin typeface="+mj-lt"/>
                <a:ea typeface="+mj-ea"/>
                <a:cs typeface="+mj-cs"/>
              </a:rPr>
              <a:t>)</a:t>
            </a:r>
            <a:r>
              <a:rPr lang="en-US" sz="1600" b="1" dirty="0" smtClean="0">
                <a:latin typeface="+mj-lt"/>
                <a:ea typeface="+mj-ea"/>
                <a:cs typeface="+mj-cs"/>
              </a:rPr>
              <a:t>Jackal</a:t>
            </a:r>
            <a:r>
              <a:rPr lang="ar-SA" sz="1600" b="1" dirty="0" smtClean="0">
                <a:latin typeface="+mj-lt"/>
                <a:ea typeface="+mj-ea"/>
                <a:cs typeface="+mj-cs"/>
              </a:rPr>
              <a:t>2</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ـ</a:t>
            </a:r>
            <a:r>
              <a:rPr kumimoji="0" lang="ar-SA" sz="1600" b="1" i="0" u="none" strike="noStrike" kern="1200" cap="none" spc="0" normalizeH="0" noProof="0" dirty="0" smtClean="0">
                <a:ln>
                  <a:noFill/>
                </a:ln>
                <a:solidFill>
                  <a:schemeClr val="tx1"/>
                </a:solidFill>
                <a:effectLst/>
                <a:uLnTx/>
                <a:uFillTx/>
                <a:latin typeface="+mj-lt"/>
                <a:ea typeface="+mj-ea"/>
                <a:cs typeface="+mj-cs"/>
              </a:rPr>
              <a:t> ابن اوى (</a:t>
            </a:r>
            <a:r>
              <a:rPr kumimoji="0" lang="en-US" sz="1600" b="1" i="0" u="none" strike="noStrike" kern="1200" cap="none" spc="0" normalizeH="0" noProof="0" dirty="0" smtClean="0">
                <a:ln>
                  <a:noFill/>
                </a:ln>
                <a:solidFill>
                  <a:schemeClr val="tx1"/>
                </a:solidFill>
                <a:effectLst/>
                <a:uLnTx/>
                <a:uFillTx/>
                <a:latin typeface="+mj-lt"/>
                <a:ea typeface="+mj-ea"/>
                <a:cs typeface="+mj-cs"/>
              </a:rPr>
              <a:t>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Title 1"/>
          <p:cNvSpPr txBox="1">
            <a:spLocks/>
          </p:cNvSpPr>
          <p:nvPr/>
        </p:nvSpPr>
        <p:spPr>
          <a:xfrm>
            <a:off x="457200" y="2057400"/>
            <a:ext cx="2857500" cy="6096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smtClean="0">
                <a:ln>
                  <a:noFill/>
                </a:ln>
                <a:solidFill>
                  <a:schemeClr val="tx1"/>
                </a:solidFill>
                <a:effectLst/>
                <a:uLnTx/>
                <a:uFillTx/>
                <a:latin typeface="+mj-lt"/>
                <a:ea typeface="+mj-ea"/>
                <a:cs typeface="+mj-cs"/>
              </a:rPr>
              <a:t>Striped hyena</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9ــ الضبع</a:t>
            </a:r>
            <a:r>
              <a:rPr kumimoji="0" lang="ar-SA" sz="1600" b="1" i="0" u="none" strike="noStrike" kern="1200" cap="none" spc="0" normalizeH="0" noProof="0" dirty="0" smtClean="0">
                <a:ln>
                  <a:noFill/>
                </a:ln>
                <a:solidFill>
                  <a:schemeClr val="tx1"/>
                </a:solidFill>
                <a:effectLst/>
                <a:uLnTx/>
                <a:uFillTx/>
                <a:latin typeface="+mj-lt"/>
                <a:ea typeface="+mj-ea"/>
                <a:cs typeface="+mj-cs"/>
              </a:rPr>
              <a:t> المخطط  (</a:t>
            </a:r>
            <a:r>
              <a:rPr kumimoji="0" lang="en-US" sz="1600" b="1" i="0" u="none" strike="noStrike" kern="1200" cap="none" spc="0" normalizeH="0" noProof="0" dirty="0" smtClean="0">
                <a:ln>
                  <a:noFill/>
                </a:ln>
                <a:solidFill>
                  <a:schemeClr val="tx1"/>
                </a:solidFill>
                <a:effectLst/>
                <a:uLnTx/>
                <a:uFillTx/>
                <a:latin typeface="+mj-lt"/>
                <a:ea typeface="+mj-ea"/>
                <a:cs typeface="+mj-cs"/>
              </a:rPr>
              <a:t>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4343400" y="2514600"/>
            <a:ext cx="2228850" cy="457200"/>
          </a:xfrm>
          <a:prstGeom prst="rect">
            <a:avLst/>
          </a:prstGeom>
        </p:spPr>
        <p:txBody>
          <a:bodyPr vert="horz" lIns="91440" tIns="45720" rIns="91440" bIns="45720" rtlCol="0" anchor="ctr">
            <a:normAutofit/>
          </a:bodyPr>
          <a:lstStyle/>
          <a:p>
            <a:pPr algn="r">
              <a:spcBef>
                <a:spcPct val="0"/>
              </a:spcBef>
            </a:pPr>
            <a:r>
              <a:rPr lang="ar-SA" sz="1600" b="1" dirty="0" smtClean="0">
                <a:latin typeface="+mj-lt"/>
                <a:ea typeface="+mj-ea"/>
                <a:cs typeface="+mj-cs"/>
              </a:rPr>
              <a:t>)</a:t>
            </a:r>
            <a:r>
              <a:rPr kumimoji="0" lang="en-US" sz="1600" b="1" i="0" u="none" strike="noStrike" kern="1200" cap="none" spc="0" normalizeH="0" baseline="0" noProof="0" dirty="0" smtClean="0">
                <a:ln>
                  <a:noFill/>
                </a:ln>
                <a:solidFill>
                  <a:schemeClr val="tx1"/>
                </a:solidFill>
                <a:effectLst/>
                <a:uLnTx/>
                <a:uFillTx/>
                <a:latin typeface="+mj-lt"/>
                <a:ea typeface="+mj-ea"/>
                <a:cs typeface="+mj-cs"/>
              </a:rPr>
              <a:t>Caracal</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3ــ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الوشق العربي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Title 1"/>
          <p:cNvSpPr txBox="1">
            <a:spLocks/>
          </p:cNvSpPr>
          <p:nvPr/>
        </p:nvSpPr>
        <p:spPr>
          <a:xfrm>
            <a:off x="914400" y="2590800"/>
            <a:ext cx="2381250" cy="457200"/>
          </a:xfrm>
          <a:prstGeom prst="rect">
            <a:avLst/>
          </a:prstGeom>
        </p:spPr>
        <p:txBody>
          <a:bodyPr vert="horz" lIns="91440" tIns="45720" rIns="91440" bIns="45720" rtlCol="0" anchor="ctr">
            <a:normAutofit fontScale="92500"/>
          </a:bodyPr>
          <a:lstStyle/>
          <a:p>
            <a:pPr algn="r">
              <a:spcBef>
                <a:spcPct val="0"/>
              </a:spcBef>
            </a:pPr>
            <a:r>
              <a:rPr lang="ar-SA" sz="1600" b="1" dirty="0" smtClean="0">
                <a:latin typeface="+mj-lt"/>
                <a:ea typeface="+mj-ea"/>
                <a:cs typeface="+mj-cs"/>
              </a:rPr>
              <a:t>)</a:t>
            </a:r>
            <a:r>
              <a:rPr lang="en-US" sz="1600" b="1" dirty="0" smtClean="0">
                <a:latin typeface="+mj-lt"/>
                <a:ea typeface="+mj-ea"/>
                <a:cs typeface="+mj-cs"/>
              </a:rPr>
              <a:t>Common genet</a:t>
            </a:r>
            <a:r>
              <a:rPr lang="ar-SA" sz="1600" b="1" dirty="0" smtClean="0">
                <a:latin typeface="+mj-lt"/>
                <a:ea typeface="+mj-ea"/>
                <a:cs typeface="+mj-cs"/>
              </a:rPr>
              <a:t>10ــ السنور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0" name="Title 1"/>
          <p:cNvSpPr txBox="1">
            <a:spLocks/>
          </p:cNvSpPr>
          <p:nvPr/>
        </p:nvSpPr>
        <p:spPr>
          <a:xfrm>
            <a:off x="4343400" y="2971800"/>
            <a:ext cx="2228850" cy="457200"/>
          </a:xfrm>
          <a:prstGeom prst="rect">
            <a:avLst/>
          </a:prstGeom>
        </p:spPr>
        <p:txBody>
          <a:bodyPr vert="horz" lIns="91440" tIns="45720" rIns="91440" bIns="45720" rtlCol="0" anchor="ctr">
            <a:normAutofit/>
          </a:bodyPr>
          <a:lstStyle/>
          <a:p>
            <a:pPr algn="r">
              <a:spcBef>
                <a:spcPct val="0"/>
              </a:spcBef>
            </a:pPr>
            <a:r>
              <a:rPr lang="ar-SA" sz="1600" b="1" dirty="0" smtClean="0">
                <a:latin typeface="+mj-lt"/>
                <a:ea typeface="+mj-ea"/>
                <a:cs typeface="+mj-cs"/>
              </a:rPr>
              <a:t>)</a:t>
            </a:r>
            <a:r>
              <a:rPr lang="en-US" sz="1600" b="1" dirty="0" smtClean="0">
                <a:latin typeface="+mj-lt"/>
                <a:ea typeface="+mj-ea"/>
                <a:cs typeface="+mj-cs"/>
              </a:rPr>
              <a:t>Sand cat</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4ــ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القط الرملي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1" name="Title 1"/>
          <p:cNvSpPr txBox="1">
            <a:spLocks/>
          </p:cNvSpPr>
          <p:nvPr/>
        </p:nvSpPr>
        <p:spPr>
          <a:xfrm>
            <a:off x="1066800" y="3048000"/>
            <a:ext cx="2228850" cy="457200"/>
          </a:xfrm>
          <a:prstGeom prst="rect">
            <a:avLst/>
          </a:prstGeom>
        </p:spPr>
        <p:txBody>
          <a:bodyPr vert="horz" lIns="91440" tIns="45720" rIns="91440" bIns="45720" rtlCol="0" anchor="ctr">
            <a:normAutofit fontScale="92500"/>
          </a:bodyPr>
          <a:lstStyle/>
          <a:p>
            <a:pPr algn="r">
              <a:spcBef>
                <a:spcPct val="0"/>
              </a:spcBef>
            </a:pPr>
            <a:r>
              <a:rPr lang="ar-SA" sz="1600" b="1" dirty="0" smtClean="0">
                <a:latin typeface="+mj-lt"/>
                <a:ea typeface="+mj-ea"/>
                <a:cs typeface="+mj-cs"/>
              </a:rPr>
              <a:t>)</a:t>
            </a:r>
            <a:r>
              <a:rPr lang="en-US" sz="1600" b="1" dirty="0" smtClean="0">
                <a:latin typeface="+mj-lt"/>
                <a:ea typeface="+mj-ea"/>
                <a:cs typeface="+mj-cs"/>
              </a:rPr>
              <a:t>Fennec fox</a:t>
            </a:r>
            <a:r>
              <a:rPr lang="ar-SA" sz="1600" b="1" dirty="0" smtClean="0">
                <a:latin typeface="+mj-lt"/>
                <a:ea typeface="+mj-ea"/>
                <a:cs typeface="+mj-cs"/>
              </a:rPr>
              <a:t>11ــ ثعلب فنك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2" name="Title 1"/>
          <p:cNvSpPr txBox="1">
            <a:spLocks/>
          </p:cNvSpPr>
          <p:nvPr/>
        </p:nvSpPr>
        <p:spPr>
          <a:xfrm>
            <a:off x="4191000" y="3505200"/>
            <a:ext cx="2381250" cy="457200"/>
          </a:xfrm>
          <a:prstGeom prst="rect">
            <a:avLst/>
          </a:prstGeom>
        </p:spPr>
        <p:txBody>
          <a:bodyPr vert="horz" lIns="91440" tIns="45720" rIns="91440" bIns="45720" rtlCol="0" anchor="ctr">
            <a:normAutofit/>
          </a:bodyPr>
          <a:lstStyle/>
          <a:p>
            <a:pPr algn="r">
              <a:spcBef>
                <a:spcPct val="0"/>
              </a:spcBef>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smtClean="0">
                <a:ln>
                  <a:noFill/>
                </a:ln>
                <a:solidFill>
                  <a:schemeClr val="tx1"/>
                </a:solidFill>
                <a:effectLst/>
                <a:uLnTx/>
                <a:uFillTx/>
                <a:latin typeface="+mj-lt"/>
                <a:ea typeface="+mj-ea"/>
                <a:cs typeface="+mj-cs"/>
              </a:rPr>
              <a:t>Sand fox</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5ــ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الثعلب الرملي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3" name="Title 1"/>
          <p:cNvSpPr txBox="1">
            <a:spLocks/>
          </p:cNvSpPr>
          <p:nvPr/>
        </p:nvSpPr>
        <p:spPr>
          <a:xfrm>
            <a:off x="1066800" y="3505200"/>
            <a:ext cx="2228850" cy="381000"/>
          </a:xfrm>
          <a:prstGeom prst="rect">
            <a:avLst/>
          </a:prstGeom>
        </p:spPr>
        <p:txBody>
          <a:bodyPr vert="horz" lIns="91440" tIns="45720" rIns="91440" bIns="45720" rtlCol="0" anchor="ctr">
            <a:normAutofit/>
          </a:bodyPr>
          <a:lstStyle/>
          <a:p>
            <a:pPr algn="r">
              <a:spcBef>
                <a:spcPct val="0"/>
              </a:spcBef>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Ratel</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12ــ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الدرمبول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4" name="Title 1"/>
          <p:cNvSpPr txBox="1">
            <a:spLocks/>
          </p:cNvSpPr>
          <p:nvPr/>
        </p:nvSpPr>
        <p:spPr>
          <a:xfrm>
            <a:off x="2362200" y="3962400"/>
            <a:ext cx="4286250" cy="457200"/>
          </a:xfrm>
          <a:prstGeom prst="rect">
            <a:avLst/>
          </a:prstGeom>
        </p:spPr>
        <p:txBody>
          <a:bodyPr vert="horz" lIns="91440" tIns="45720" rIns="91440" bIns="45720" rtlCol="0" anchor="ctr">
            <a:normAutofit/>
          </a:bodyPr>
          <a:lstStyle/>
          <a:p>
            <a:pPr algn="r">
              <a:spcBef>
                <a:spcPct val="0"/>
              </a:spcBef>
            </a:pPr>
            <a:r>
              <a:rPr lang="ar-SA" sz="1600" b="1" dirty="0" smtClean="0">
                <a:latin typeface="+mj-lt"/>
                <a:ea typeface="+mj-ea"/>
                <a:cs typeface="+mj-cs"/>
              </a:rPr>
              <a:t>)</a:t>
            </a:r>
            <a:r>
              <a:rPr lang="en-US" sz="1600" b="1" dirty="0" smtClean="0">
                <a:latin typeface="+mj-lt"/>
                <a:ea typeface="+mj-ea"/>
                <a:cs typeface="+mj-cs"/>
              </a:rPr>
              <a:t>White Tailed Mongoose</a:t>
            </a:r>
            <a:r>
              <a:rPr lang="ar-SA" sz="1600" b="1" dirty="0" smtClean="0">
                <a:latin typeface="+mj-lt"/>
                <a:ea typeface="+mj-ea"/>
                <a:cs typeface="+mj-cs"/>
              </a:rPr>
              <a:t>6ــ النمس ذو الذيل الأبيض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Title 1"/>
          <p:cNvSpPr txBox="1">
            <a:spLocks/>
          </p:cNvSpPr>
          <p:nvPr/>
        </p:nvSpPr>
        <p:spPr>
          <a:xfrm>
            <a:off x="4114800" y="5257800"/>
            <a:ext cx="2476500" cy="5334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2000" b="1" i="0" u="none" strike="noStrike" kern="1200" cap="none" spc="0" normalizeH="0" baseline="0" noProof="0" dirty="0" smtClean="0">
                <a:ln>
                  <a:noFill/>
                </a:ln>
                <a:solidFill>
                  <a:srgbClr val="FF0000"/>
                </a:solidFill>
                <a:effectLst/>
                <a:uLnTx/>
                <a:uFillTx/>
                <a:latin typeface="+mj-lt"/>
                <a:ea typeface="+mj-ea"/>
                <a:cs typeface="+mj-cs"/>
              </a:rPr>
              <a:t>ــ  ثانيا :</a:t>
            </a:r>
            <a:r>
              <a:rPr kumimoji="0" lang="ar-SA" sz="2000" b="1" i="0" u="none" strike="noStrike" kern="1200" cap="none" spc="0" normalizeH="0" noProof="0" dirty="0" smtClean="0">
                <a:ln>
                  <a:noFill/>
                </a:ln>
                <a:solidFill>
                  <a:srgbClr val="FF0000"/>
                </a:solidFill>
                <a:effectLst/>
                <a:uLnTx/>
                <a:uFillTx/>
                <a:latin typeface="+mj-lt"/>
                <a:ea typeface="+mj-ea"/>
                <a:cs typeface="+mj-cs"/>
              </a:rPr>
              <a:t> </a:t>
            </a:r>
            <a:r>
              <a:rPr kumimoji="0" lang="ar-SA" sz="2000" b="1" i="0" u="none" strike="noStrike" kern="1200" cap="none" spc="0" normalizeH="0" baseline="0" noProof="0" dirty="0" smtClean="0">
                <a:ln>
                  <a:noFill/>
                </a:ln>
                <a:solidFill>
                  <a:srgbClr val="FF0000"/>
                </a:solidFill>
                <a:effectLst/>
                <a:uLnTx/>
                <a:uFillTx/>
                <a:latin typeface="+mj-lt"/>
                <a:ea typeface="+mj-ea"/>
                <a:cs typeface="+mj-cs"/>
              </a:rPr>
              <a:t>الحيوانات العاشبة</a:t>
            </a:r>
            <a:endParaRPr kumimoji="0" lang="en-US" sz="2000" b="1" i="0" u="none" strike="noStrike" kern="1200" cap="none" spc="0" normalizeH="0" baseline="0" noProof="0" dirty="0">
              <a:ln>
                <a:noFill/>
              </a:ln>
              <a:solidFill>
                <a:srgbClr val="FF0000"/>
              </a:solidFill>
              <a:effectLst/>
              <a:uLnTx/>
              <a:uFillTx/>
              <a:latin typeface="+mj-lt"/>
              <a:ea typeface="+mj-ea"/>
              <a:cs typeface="+mj-cs"/>
            </a:endParaRPr>
          </a:p>
        </p:txBody>
      </p:sp>
      <p:sp>
        <p:nvSpPr>
          <p:cNvPr id="17" name="Title 1"/>
          <p:cNvSpPr txBox="1">
            <a:spLocks/>
          </p:cNvSpPr>
          <p:nvPr/>
        </p:nvSpPr>
        <p:spPr>
          <a:xfrm>
            <a:off x="3581400" y="6248400"/>
            <a:ext cx="30861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Arabian Oryx</a:t>
            </a:r>
            <a:r>
              <a:rPr lang="ar-SA" sz="1600" b="1" dirty="0" smtClean="0">
                <a:latin typeface="+mj-lt"/>
                <a:ea typeface="+mj-ea"/>
                <a:cs typeface="+mj-cs"/>
              </a:rPr>
              <a:t>1ــ المها الوضيحي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8" name="Title 1"/>
          <p:cNvSpPr txBox="1">
            <a:spLocks/>
          </p:cNvSpPr>
          <p:nvPr/>
        </p:nvSpPr>
        <p:spPr>
          <a:xfrm>
            <a:off x="304800" y="6248400"/>
            <a:ext cx="3429000" cy="457200"/>
          </a:xfrm>
          <a:prstGeom prst="rect">
            <a:avLst/>
          </a:prstGeom>
        </p:spPr>
        <p:txBody>
          <a:bodyPr vert="horz" lIns="91440" tIns="45720" rIns="91440" bIns="45720" rtlCol="0" anchor="ctr">
            <a:normAutofit/>
          </a:bodyPr>
          <a:lstStyle/>
          <a:p>
            <a:pPr lvl="0" algn="r">
              <a:spcBef>
                <a:spcPct val="0"/>
              </a:spcBef>
              <a:defRPr/>
            </a:pPr>
            <a:r>
              <a:rPr lang="ar-SA" sz="1600" b="1" dirty="0" smtClean="0">
                <a:latin typeface="+mj-lt"/>
                <a:ea typeface="+mj-ea"/>
                <a:cs typeface="+mj-cs"/>
              </a:rPr>
              <a:t>)</a:t>
            </a:r>
            <a:r>
              <a:rPr lang="en-US" sz="1600" b="1" dirty="0" smtClean="0">
                <a:latin typeface="+mj-lt"/>
                <a:ea typeface="+mj-ea"/>
                <a:cs typeface="+mj-cs"/>
              </a:rPr>
              <a:t>Mountain Ghazal </a:t>
            </a:r>
            <a:r>
              <a:rPr lang="ar-SA" sz="1600" b="1" dirty="0" smtClean="0">
                <a:latin typeface="+mj-lt"/>
                <a:ea typeface="+mj-ea"/>
                <a:cs typeface="+mj-cs"/>
              </a:rPr>
              <a:t>5ــ غزال الإدمي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9" name="Title 1"/>
          <p:cNvSpPr txBox="1">
            <a:spLocks/>
          </p:cNvSpPr>
          <p:nvPr/>
        </p:nvSpPr>
        <p:spPr>
          <a:xfrm>
            <a:off x="3581400" y="6705600"/>
            <a:ext cx="30861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smtClean="0">
                <a:ln>
                  <a:noFill/>
                </a:ln>
                <a:solidFill>
                  <a:schemeClr val="tx1"/>
                </a:solidFill>
                <a:effectLst/>
                <a:uLnTx/>
                <a:uFillTx/>
                <a:latin typeface="+mj-lt"/>
                <a:ea typeface="+mj-ea"/>
                <a:cs typeface="+mj-cs"/>
              </a:rPr>
              <a:t>Sand Ghazal</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2ــ</a:t>
            </a:r>
            <a:r>
              <a:rPr kumimoji="0" lang="ar-SA" sz="1600" b="1" i="0" u="none" strike="noStrike" kern="1200" cap="none" spc="0" normalizeH="0" noProof="0" dirty="0" smtClean="0">
                <a:ln>
                  <a:noFill/>
                </a:ln>
                <a:solidFill>
                  <a:schemeClr val="tx1"/>
                </a:solidFill>
                <a:effectLst/>
                <a:uLnTx/>
                <a:uFillTx/>
                <a:latin typeface="+mj-lt"/>
                <a:ea typeface="+mj-ea"/>
                <a:cs typeface="+mj-cs"/>
              </a:rPr>
              <a:t> غزال العفري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0" name="Title 1"/>
          <p:cNvSpPr txBox="1">
            <a:spLocks/>
          </p:cNvSpPr>
          <p:nvPr/>
        </p:nvSpPr>
        <p:spPr>
          <a:xfrm>
            <a:off x="609600" y="6705600"/>
            <a:ext cx="30861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Reem</a:t>
            </a:r>
            <a:r>
              <a:rPr lang="en-US" sz="1600" b="1" dirty="0" smtClean="0">
                <a:latin typeface="+mj-lt"/>
                <a:ea typeface="+mj-ea"/>
                <a:cs typeface="+mj-cs"/>
              </a:rPr>
              <a:t> Ghazal</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6ــ غزال الريم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1" name="Title 1"/>
          <p:cNvSpPr txBox="1">
            <a:spLocks/>
          </p:cNvSpPr>
          <p:nvPr/>
        </p:nvSpPr>
        <p:spPr>
          <a:xfrm>
            <a:off x="2819400" y="4495800"/>
            <a:ext cx="3810000" cy="3048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Jung-Koch-</a:t>
            </a:r>
            <a:r>
              <a:rPr lang="en-US" sz="1600" b="1" dirty="0" err="1" smtClean="0">
                <a:latin typeface="+mj-lt"/>
                <a:ea typeface="+mj-ea"/>
                <a:cs typeface="+mj-cs"/>
              </a:rPr>
              <a:t>Quentell</a:t>
            </a:r>
            <a:r>
              <a:rPr lang="ar-SA" sz="1600" b="1" dirty="0" smtClean="0">
                <a:latin typeface="+mj-lt"/>
                <a:ea typeface="+mj-ea"/>
                <a:cs typeface="+mj-cs"/>
              </a:rPr>
              <a:t>7ــ الخفاش اكل الحشرات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2" name="Title 1"/>
          <p:cNvSpPr txBox="1">
            <a:spLocks/>
          </p:cNvSpPr>
          <p:nvPr/>
        </p:nvSpPr>
        <p:spPr>
          <a:xfrm>
            <a:off x="3581400" y="7162800"/>
            <a:ext cx="30861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Forcupine</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3ــ النيص</a:t>
            </a:r>
            <a:r>
              <a:rPr kumimoji="0" lang="ar-SA" sz="1600" b="1" i="0" u="none" strike="noStrike" kern="1200" cap="none" spc="0" normalizeH="0" noProof="0" dirty="0" smtClean="0">
                <a:ln>
                  <a:noFill/>
                </a:ln>
                <a:solidFill>
                  <a:schemeClr val="tx1"/>
                </a:solidFill>
                <a:effectLst/>
                <a:uLnTx/>
                <a:uFillTx/>
                <a:latin typeface="+mj-lt"/>
                <a:ea typeface="+mj-ea"/>
                <a:cs typeface="+mj-cs"/>
              </a:rPr>
              <a:t> (الهشيم)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3" name="Title 1"/>
          <p:cNvSpPr txBox="1">
            <a:spLocks/>
          </p:cNvSpPr>
          <p:nvPr/>
        </p:nvSpPr>
        <p:spPr>
          <a:xfrm>
            <a:off x="609600" y="7162800"/>
            <a:ext cx="30861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Nupian</a:t>
            </a:r>
            <a:r>
              <a:rPr lang="en-US" sz="1600" b="1" dirty="0" smtClean="0">
                <a:latin typeface="+mj-lt"/>
                <a:ea typeface="+mj-ea"/>
                <a:cs typeface="+mj-cs"/>
              </a:rPr>
              <a:t>-Ibex</a:t>
            </a:r>
            <a:r>
              <a:rPr lang="ar-SA" sz="1600" b="1" dirty="0" smtClean="0">
                <a:latin typeface="+mj-lt"/>
                <a:ea typeface="+mj-ea"/>
                <a:cs typeface="+mj-cs"/>
              </a:rPr>
              <a:t>7ــ الوعل النوبي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4" name="Title 1"/>
          <p:cNvSpPr txBox="1">
            <a:spLocks/>
          </p:cNvSpPr>
          <p:nvPr/>
        </p:nvSpPr>
        <p:spPr>
          <a:xfrm>
            <a:off x="3581400" y="7543800"/>
            <a:ext cx="30861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smtClean="0">
                <a:ln>
                  <a:noFill/>
                </a:ln>
                <a:solidFill>
                  <a:schemeClr val="tx1"/>
                </a:solidFill>
                <a:effectLst/>
                <a:uLnTx/>
                <a:uFillTx/>
                <a:latin typeface="+mj-lt"/>
                <a:ea typeface="+mj-ea"/>
                <a:cs typeface="+mj-cs"/>
              </a:rPr>
              <a:t>Baboon</a:t>
            </a:r>
            <a:r>
              <a:rPr kumimoji="0" lang="en-US" sz="1600" b="1" i="0" u="none" strike="noStrike" kern="1200" cap="none" spc="0" normalizeH="0" noProof="0" dirty="0" smtClean="0">
                <a:ln>
                  <a:noFill/>
                </a:ln>
                <a:solidFill>
                  <a:schemeClr val="tx1"/>
                </a:solidFill>
                <a:effectLst/>
                <a:uLnTx/>
                <a:uFillTx/>
                <a:latin typeface="+mj-lt"/>
                <a:ea typeface="+mj-ea"/>
                <a:cs typeface="+mj-cs"/>
              </a:rPr>
              <a:t> monkey</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4ــ قرد</a:t>
            </a:r>
            <a:r>
              <a:rPr kumimoji="0" lang="ar-SA" sz="1600" b="1" i="0" u="none" strike="noStrike" kern="1200" cap="none" spc="0" normalizeH="0" noProof="0" dirty="0" smtClean="0">
                <a:ln>
                  <a:noFill/>
                </a:ln>
                <a:solidFill>
                  <a:schemeClr val="tx1"/>
                </a:solidFill>
                <a:effectLst/>
                <a:uLnTx/>
                <a:uFillTx/>
                <a:latin typeface="+mj-lt"/>
                <a:ea typeface="+mj-ea"/>
                <a:cs typeface="+mj-cs"/>
              </a:rPr>
              <a:t> البابون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5" name="Title 1"/>
          <p:cNvSpPr txBox="1">
            <a:spLocks/>
          </p:cNvSpPr>
          <p:nvPr/>
        </p:nvSpPr>
        <p:spPr>
          <a:xfrm>
            <a:off x="381000" y="7543800"/>
            <a:ext cx="33147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Eido</a:t>
            </a:r>
            <a:r>
              <a:rPr lang="en-US" sz="1600" b="1" dirty="0" err="1" smtClean="0">
                <a:latin typeface="+mj-lt"/>
                <a:ea typeface="+mj-ea"/>
                <a:cs typeface="+mj-cs"/>
              </a:rPr>
              <a:t>lon-Helvum</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8ــ الخفاش اكل الفاكهة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0" y="228600"/>
            <a:ext cx="1752600" cy="395816"/>
          </a:xfrm>
        </p:spPr>
        <p:txBody>
          <a:bodyPr>
            <a:noAutofit/>
          </a:bodyPr>
          <a:lstStyle/>
          <a:p>
            <a:pPr algn="r"/>
            <a:r>
              <a:rPr lang="ar-SA" sz="2000" b="1" dirty="0" smtClean="0">
                <a:solidFill>
                  <a:srgbClr val="FF0000"/>
                </a:solidFill>
              </a:rPr>
              <a:t>ــ ثالثا : القوارض  </a:t>
            </a:r>
            <a:endParaRPr lang="en-US" sz="2000" b="1" dirty="0">
              <a:solidFill>
                <a:srgbClr val="FF0000"/>
              </a:solidFill>
            </a:endParaRPr>
          </a:p>
        </p:txBody>
      </p:sp>
      <p:sp>
        <p:nvSpPr>
          <p:cNvPr id="4" name="Title 1"/>
          <p:cNvSpPr txBox="1">
            <a:spLocks/>
          </p:cNvSpPr>
          <p:nvPr/>
        </p:nvSpPr>
        <p:spPr>
          <a:xfrm>
            <a:off x="4191000" y="914400"/>
            <a:ext cx="24003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Rock-Hyrax</a:t>
            </a:r>
            <a:r>
              <a:rPr lang="ar-SA" sz="1600" b="1" dirty="0" smtClean="0">
                <a:latin typeface="+mj-lt"/>
                <a:ea typeface="+mj-ea"/>
                <a:cs typeface="+mj-cs"/>
              </a:rPr>
              <a:t>1ــ الوبر البري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Title 1"/>
          <p:cNvSpPr txBox="1">
            <a:spLocks/>
          </p:cNvSpPr>
          <p:nvPr/>
        </p:nvSpPr>
        <p:spPr>
          <a:xfrm>
            <a:off x="914400" y="914400"/>
            <a:ext cx="24003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Lesser-Jerboa</a:t>
            </a:r>
            <a:r>
              <a:rPr lang="ar-SA" sz="1600" b="1" dirty="0" smtClean="0">
                <a:latin typeface="+mj-lt"/>
                <a:ea typeface="+mj-ea"/>
                <a:cs typeface="+mj-cs"/>
              </a:rPr>
              <a:t>5ــ الجربوع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6" name="Title 1"/>
          <p:cNvSpPr txBox="1">
            <a:spLocks/>
          </p:cNvSpPr>
          <p:nvPr/>
        </p:nvSpPr>
        <p:spPr>
          <a:xfrm>
            <a:off x="3276600" y="1447800"/>
            <a:ext cx="33909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Desert-Hedgehog</a:t>
            </a:r>
            <a:r>
              <a:rPr lang="ar-SA" sz="1600" b="1" dirty="0" smtClean="0">
                <a:latin typeface="+mj-lt"/>
                <a:ea typeface="+mj-ea"/>
                <a:cs typeface="+mj-cs"/>
              </a:rPr>
              <a:t>2ــ القنفذ الصحرواي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Title 1"/>
          <p:cNvSpPr txBox="1">
            <a:spLocks/>
          </p:cNvSpPr>
          <p:nvPr/>
        </p:nvSpPr>
        <p:spPr>
          <a:xfrm>
            <a:off x="457200" y="1447800"/>
            <a:ext cx="28575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Meriones-Libycus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6ــ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الفأر الليبي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4191000" y="2819400"/>
            <a:ext cx="2476500" cy="395816"/>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2000" b="1" i="0" u="none" strike="noStrike" kern="1200" cap="none" spc="0" normalizeH="0" baseline="0" noProof="0" dirty="0" smtClean="0">
                <a:ln>
                  <a:noFill/>
                </a:ln>
                <a:solidFill>
                  <a:srgbClr val="FF0000"/>
                </a:solidFill>
                <a:effectLst/>
                <a:uLnTx/>
                <a:uFillTx/>
                <a:latin typeface="+mj-lt"/>
                <a:ea typeface="+mj-ea"/>
                <a:cs typeface="+mj-cs"/>
              </a:rPr>
              <a:t> ــ رابعا</a:t>
            </a:r>
            <a:r>
              <a:rPr lang="ar-SA" sz="2000" b="1" dirty="0" smtClean="0">
                <a:solidFill>
                  <a:srgbClr val="FF0000"/>
                </a:solidFill>
                <a:latin typeface="+mj-lt"/>
                <a:ea typeface="+mj-ea"/>
                <a:cs typeface="+mj-cs"/>
              </a:rPr>
              <a:t> </a:t>
            </a:r>
            <a:r>
              <a:rPr kumimoji="0" lang="ar-SA" sz="2000" b="1" i="0" u="none" strike="noStrike" kern="1200" cap="none" spc="0" normalizeH="0" baseline="0" noProof="0" dirty="0" smtClean="0">
                <a:ln>
                  <a:noFill/>
                </a:ln>
                <a:solidFill>
                  <a:srgbClr val="FF0000"/>
                </a:solidFill>
                <a:effectLst/>
                <a:uLnTx/>
                <a:uFillTx/>
                <a:latin typeface="+mj-lt"/>
                <a:ea typeface="+mj-ea"/>
                <a:cs typeface="+mj-cs"/>
              </a:rPr>
              <a:t>: الطيور الجارحة</a:t>
            </a:r>
            <a:endParaRPr kumimoji="0" lang="en-US" sz="2000" b="1" i="0" u="none" strike="noStrike" kern="1200" cap="none" spc="0" normalizeH="0" baseline="0" noProof="0" dirty="0">
              <a:ln>
                <a:noFill/>
              </a:ln>
              <a:solidFill>
                <a:srgbClr val="FF0000"/>
              </a:solidFill>
              <a:effectLst/>
              <a:uLnTx/>
              <a:uFillTx/>
              <a:latin typeface="+mj-lt"/>
              <a:ea typeface="+mj-ea"/>
              <a:cs typeface="+mj-cs"/>
            </a:endParaRPr>
          </a:p>
        </p:txBody>
      </p:sp>
      <p:sp>
        <p:nvSpPr>
          <p:cNvPr id="9" name="Title 1"/>
          <p:cNvSpPr txBox="1">
            <a:spLocks/>
          </p:cNvSpPr>
          <p:nvPr/>
        </p:nvSpPr>
        <p:spPr>
          <a:xfrm>
            <a:off x="3276600" y="3352800"/>
            <a:ext cx="33909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White-Backed-Vulture</a:t>
            </a:r>
            <a:r>
              <a:rPr lang="ar-SA" sz="1600" b="1" dirty="0" smtClean="0">
                <a:latin typeface="+mj-lt"/>
                <a:ea typeface="+mj-ea"/>
                <a:cs typeface="+mj-cs"/>
              </a:rPr>
              <a:t>1ــ النسر الأصلع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1" name="Title 1"/>
          <p:cNvSpPr txBox="1">
            <a:spLocks/>
          </p:cNvSpPr>
          <p:nvPr/>
        </p:nvSpPr>
        <p:spPr>
          <a:xfrm>
            <a:off x="457200" y="3352800"/>
            <a:ext cx="27051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Golden-Eagle</a:t>
            </a:r>
            <a:r>
              <a:rPr lang="ar-SA" sz="1600" b="1" dirty="0" smtClean="0">
                <a:latin typeface="+mj-lt"/>
                <a:ea typeface="+mj-ea"/>
                <a:cs typeface="+mj-cs"/>
              </a:rPr>
              <a:t>(</a:t>
            </a:r>
            <a:r>
              <a:rPr lang="en-US" sz="1600" b="1" dirty="0" smtClean="0">
                <a:latin typeface="+mj-lt"/>
                <a:ea typeface="+mj-ea"/>
                <a:cs typeface="+mj-cs"/>
              </a:rPr>
              <a:t>   </a:t>
            </a:r>
            <a:r>
              <a:rPr lang="ar-SA" sz="1600" b="1" dirty="0" smtClean="0">
                <a:latin typeface="+mj-lt"/>
                <a:ea typeface="+mj-ea"/>
                <a:cs typeface="+mj-cs"/>
              </a:rPr>
              <a:t>5ــ العقاب الذهبي</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2" name="Title 1"/>
          <p:cNvSpPr txBox="1">
            <a:spLocks/>
          </p:cNvSpPr>
          <p:nvPr/>
        </p:nvSpPr>
        <p:spPr>
          <a:xfrm>
            <a:off x="3276600" y="3810000"/>
            <a:ext cx="33909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Scops</a:t>
            </a:r>
            <a:r>
              <a:rPr lang="en-US" sz="1600" b="1" dirty="0" smtClean="0">
                <a:latin typeface="+mj-lt"/>
                <a:ea typeface="+mj-ea"/>
                <a:cs typeface="+mj-cs"/>
              </a:rPr>
              <a:t>-Owl</a:t>
            </a:r>
            <a:r>
              <a:rPr lang="ar-SA" sz="1600" b="1" dirty="0" smtClean="0">
                <a:latin typeface="+mj-lt"/>
                <a:ea typeface="+mj-ea"/>
                <a:cs typeface="+mj-cs"/>
              </a:rPr>
              <a:t>2ــ البومة النسرية ( المقرنة)  (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3" name="Title 1"/>
          <p:cNvSpPr txBox="1">
            <a:spLocks/>
          </p:cNvSpPr>
          <p:nvPr/>
        </p:nvSpPr>
        <p:spPr>
          <a:xfrm>
            <a:off x="152400" y="4267200"/>
            <a:ext cx="31623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Athene-Moctua</a:t>
            </a:r>
            <a:r>
              <a:rPr lang="ar-SA" sz="1600" b="1" dirty="0" smtClean="0">
                <a:latin typeface="+mj-lt"/>
                <a:ea typeface="+mj-ea"/>
                <a:cs typeface="+mj-cs"/>
              </a:rPr>
              <a:t>7ــ البومة القزم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4" name="Title 1"/>
          <p:cNvSpPr txBox="1">
            <a:spLocks/>
          </p:cNvSpPr>
          <p:nvPr/>
        </p:nvSpPr>
        <p:spPr>
          <a:xfrm>
            <a:off x="152400" y="3810000"/>
            <a:ext cx="30861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Black-kite-Yellow-Race</a:t>
            </a:r>
            <a:r>
              <a:rPr lang="ar-SA" sz="1600" b="1" dirty="0" smtClean="0">
                <a:latin typeface="+mj-lt"/>
                <a:ea typeface="+mj-ea"/>
                <a:cs typeface="+mj-cs"/>
              </a:rPr>
              <a:t>6ــ الحدأة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Title 1"/>
          <p:cNvSpPr txBox="1">
            <a:spLocks/>
          </p:cNvSpPr>
          <p:nvPr/>
        </p:nvSpPr>
        <p:spPr>
          <a:xfrm>
            <a:off x="4267200" y="6019800"/>
            <a:ext cx="24003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Tern-Bird</a:t>
            </a:r>
            <a:r>
              <a:rPr lang="ar-SA" sz="1600" b="1" dirty="0" smtClean="0">
                <a:latin typeface="+mj-lt"/>
                <a:ea typeface="+mj-ea"/>
                <a:cs typeface="+mj-cs"/>
              </a:rPr>
              <a:t>2ــ طائر الخرشنة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6" name="Title 1"/>
          <p:cNvSpPr txBox="1">
            <a:spLocks/>
          </p:cNvSpPr>
          <p:nvPr/>
        </p:nvSpPr>
        <p:spPr>
          <a:xfrm>
            <a:off x="3352800" y="4267200"/>
            <a:ext cx="33147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White-Owl-Face</a:t>
            </a:r>
            <a:r>
              <a:rPr lang="ar-SA" sz="1600" b="1" dirty="0" smtClean="0">
                <a:latin typeface="+mj-lt"/>
                <a:ea typeface="+mj-ea"/>
                <a:cs typeface="+mj-cs"/>
              </a:rPr>
              <a:t>3ــ البومة بيضاء الوجه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7" name="Title 1"/>
          <p:cNvSpPr txBox="1">
            <a:spLocks/>
          </p:cNvSpPr>
          <p:nvPr/>
        </p:nvSpPr>
        <p:spPr>
          <a:xfrm>
            <a:off x="3810000" y="4648200"/>
            <a:ext cx="28575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Falcon-</a:t>
            </a:r>
            <a:r>
              <a:rPr lang="en-US" sz="1600" b="1" dirty="0" err="1" smtClean="0">
                <a:latin typeface="+mj-lt"/>
                <a:ea typeface="+mj-ea"/>
                <a:cs typeface="+mj-cs"/>
              </a:rPr>
              <a:t>Tinnunculus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4ــ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العوسق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8" name="Title 1"/>
          <p:cNvSpPr txBox="1">
            <a:spLocks/>
          </p:cNvSpPr>
          <p:nvPr/>
        </p:nvSpPr>
        <p:spPr>
          <a:xfrm>
            <a:off x="1066800" y="6934200"/>
            <a:ext cx="23241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Crow</a:t>
            </a:r>
            <a:r>
              <a:rPr lang="ar-SA" sz="1600" b="1" dirty="0" smtClean="0">
                <a:latin typeface="+mj-lt"/>
                <a:ea typeface="+mj-ea"/>
                <a:cs typeface="+mj-cs"/>
              </a:rPr>
              <a:t>5ــ الغراب الأسود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9" name="Title 1"/>
          <p:cNvSpPr txBox="1">
            <a:spLocks/>
          </p:cNvSpPr>
          <p:nvPr/>
        </p:nvSpPr>
        <p:spPr>
          <a:xfrm>
            <a:off x="3886200" y="5638800"/>
            <a:ext cx="27813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White-Stork</a:t>
            </a:r>
            <a:r>
              <a:rPr lang="ar-SA" sz="1600" b="1" dirty="0" smtClean="0">
                <a:latin typeface="+mj-lt"/>
                <a:ea typeface="+mj-ea"/>
                <a:cs typeface="+mj-cs"/>
              </a:rPr>
              <a:t>1ــ اللقلق الأبيض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0" name="Title 1"/>
          <p:cNvSpPr txBox="1">
            <a:spLocks/>
          </p:cNvSpPr>
          <p:nvPr/>
        </p:nvSpPr>
        <p:spPr>
          <a:xfrm>
            <a:off x="533400" y="5638800"/>
            <a:ext cx="30861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Larus-Marinus</a:t>
            </a:r>
            <a:r>
              <a:rPr lang="ar-SA" sz="1600" b="1" dirty="0" smtClean="0">
                <a:latin typeface="+mj-lt"/>
                <a:ea typeface="+mj-ea"/>
                <a:cs typeface="+mj-cs"/>
              </a:rPr>
              <a:t>3</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النورس الرمادي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1" name="Title 1"/>
          <p:cNvSpPr txBox="1">
            <a:spLocks/>
          </p:cNvSpPr>
          <p:nvPr/>
        </p:nvSpPr>
        <p:spPr>
          <a:xfrm>
            <a:off x="3886200" y="6934200"/>
            <a:ext cx="27813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Upupa-Epops</a:t>
            </a:r>
            <a:r>
              <a:rPr lang="ar-SA" sz="1600" b="1" dirty="0" smtClean="0">
                <a:latin typeface="+mj-lt"/>
                <a:ea typeface="+mj-ea"/>
                <a:cs typeface="+mj-cs"/>
              </a:rPr>
              <a:t>1ــ الهدهد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2" name="Title 1"/>
          <p:cNvSpPr txBox="1">
            <a:spLocks/>
          </p:cNvSpPr>
          <p:nvPr/>
        </p:nvSpPr>
        <p:spPr>
          <a:xfrm>
            <a:off x="3581400" y="6858000"/>
            <a:ext cx="30861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3" name="Title 1"/>
          <p:cNvSpPr txBox="1">
            <a:spLocks/>
          </p:cNvSpPr>
          <p:nvPr/>
        </p:nvSpPr>
        <p:spPr>
          <a:xfrm>
            <a:off x="2895600" y="8077200"/>
            <a:ext cx="37719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Streptopelia-Senegalensis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4ــ</a:t>
            </a:r>
            <a:r>
              <a:rPr kumimoji="0" lang="ar-SA" sz="1600" b="1" i="0" u="none" strike="noStrike" kern="1200" cap="none" spc="0" normalizeH="0" noProof="0" dirty="0" smtClean="0">
                <a:ln>
                  <a:noFill/>
                </a:ln>
                <a:solidFill>
                  <a:schemeClr val="tx1"/>
                </a:solidFill>
                <a:effectLst/>
                <a:uLnTx/>
                <a:uFillTx/>
                <a:latin typeface="+mj-lt"/>
                <a:ea typeface="+mj-ea"/>
                <a:cs typeface="+mj-cs"/>
              </a:rPr>
              <a:t> يمامة النخيل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4" name="Title 1"/>
          <p:cNvSpPr txBox="1">
            <a:spLocks/>
          </p:cNvSpPr>
          <p:nvPr/>
        </p:nvSpPr>
        <p:spPr>
          <a:xfrm>
            <a:off x="3733800" y="1905000"/>
            <a:ext cx="29337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Gerbillus-Nanus</a:t>
            </a:r>
            <a:r>
              <a:rPr lang="ar-SA" sz="1600" b="1" dirty="0" smtClean="0">
                <a:latin typeface="+mj-lt"/>
                <a:ea typeface="+mj-ea"/>
                <a:cs typeface="+mj-cs"/>
              </a:rPr>
              <a:t>3ــ الفأر الدمسي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5" name="Title 1"/>
          <p:cNvSpPr txBox="1">
            <a:spLocks/>
          </p:cNvSpPr>
          <p:nvPr/>
        </p:nvSpPr>
        <p:spPr>
          <a:xfrm>
            <a:off x="228600" y="1905000"/>
            <a:ext cx="3086100" cy="395816"/>
          </a:xfrm>
          <a:prstGeom prst="rect">
            <a:avLst/>
          </a:prstGeom>
        </p:spPr>
        <p:txBody>
          <a:bodyPr vert="horz" lIns="91440" tIns="45720" rIns="91440" bIns="45720" rtlCol="0" anchor="ctr">
            <a:normAutofit fontScale="925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Gerbillus-Gerbillus</a:t>
            </a:r>
            <a:r>
              <a:rPr lang="ar-SA" sz="1600" b="1" dirty="0" smtClean="0">
                <a:latin typeface="+mj-lt"/>
                <a:ea typeface="+mj-ea"/>
                <a:cs typeface="+mj-cs"/>
              </a:rPr>
              <a:t>7ــ الفأر البيوضي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6" name="Title 1"/>
          <p:cNvSpPr txBox="1">
            <a:spLocks/>
          </p:cNvSpPr>
          <p:nvPr/>
        </p:nvSpPr>
        <p:spPr>
          <a:xfrm>
            <a:off x="3581400" y="7315200"/>
            <a:ext cx="30861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Numida-Melegis</a:t>
            </a:r>
            <a:r>
              <a:rPr lang="ar-SA" sz="1600" b="1" dirty="0" smtClean="0">
                <a:latin typeface="+mj-lt"/>
                <a:ea typeface="+mj-ea"/>
                <a:cs typeface="+mj-cs"/>
              </a:rPr>
              <a:t>2ــ الدجاج الحبشي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7" name="Title 1"/>
          <p:cNvSpPr txBox="1">
            <a:spLocks/>
          </p:cNvSpPr>
          <p:nvPr/>
        </p:nvSpPr>
        <p:spPr>
          <a:xfrm>
            <a:off x="3733800" y="2362200"/>
            <a:ext cx="29337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Lepus-Capensis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4ــ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الأرنب البري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8" name="Title 1"/>
          <p:cNvSpPr txBox="1">
            <a:spLocks/>
          </p:cNvSpPr>
          <p:nvPr/>
        </p:nvSpPr>
        <p:spPr>
          <a:xfrm>
            <a:off x="4343400" y="5181600"/>
            <a:ext cx="2324100" cy="395816"/>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2000" b="1" i="0" u="none" strike="noStrike" kern="1200" cap="none" spc="0" normalizeH="0" baseline="0" noProof="0" dirty="0" smtClean="0">
                <a:ln>
                  <a:noFill/>
                </a:ln>
                <a:solidFill>
                  <a:srgbClr val="FF0000"/>
                </a:solidFill>
                <a:effectLst/>
                <a:uLnTx/>
                <a:uFillTx/>
                <a:latin typeface="+mj-lt"/>
                <a:ea typeface="+mj-ea"/>
                <a:cs typeface="+mj-cs"/>
              </a:rPr>
              <a:t> ــ خامسا :</a:t>
            </a:r>
            <a:r>
              <a:rPr kumimoji="0" lang="ar-SA" sz="2000" b="1" i="0" u="none" strike="noStrike" kern="1200" cap="none" spc="0" normalizeH="0" noProof="0" dirty="0" smtClean="0">
                <a:ln>
                  <a:noFill/>
                </a:ln>
                <a:solidFill>
                  <a:srgbClr val="FF0000"/>
                </a:solidFill>
                <a:effectLst/>
                <a:uLnTx/>
                <a:uFillTx/>
                <a:latin typeface="+mj-lt"/>
                <a:ea typeface="+mj-ea"/>
                <a:cs typeface="+mj-cs"/>
              </a:rPr>
              <a:t> الطيور المائية</a:t>
            </a:r>
            <a:endParaRPr kumimoji="0" lang="en-US" sz="2000" b="1" i="0" u="none" strike="noStrike" kern="1200" cap="none" spc="0" normalizeH="0" baseline="0" noProof="0" dirty="0">
              <a:ln>
                <a:noFill/>
              </a:ln>
              <a:solidFill>
                <a:srgbClr val="FF0000"/>
              </a:solidFill>
              <a:effectLst/>
              <a:uLnTx/>
              <a:uFillTx/>
              <a:latin typeface="+mj-lt"/>
              <a:ea typeface="+mj-ea"/>
              <a:cs typeface="+mj-cs"/>
            </a:endParaRPr>
          </a:p>
        </p:txBody>
      </p:sp>
      <p:sp>
        <p:nvSpPr>
          <p:cNvPr id="29" name="Title 1"/>
          <p:cNvSpPr txBox="1">
            <a:spLocks/>
          </p:cNvSpPr>
          <p:nvPr/>
        </p:nvSpPr>
        <p:spPr>
          <a:xfrm>
            <a:off x="533400" y="6019800"/>
            <a:ext cx="30861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Phalacrocorax</a:t>
            </a:r>
            <a:r>
              <a:rPr lang="ar-SA" sz="1600" b="1" dirty="0" smtClean="0">
                <a:latin typeface="+mj-lt"/>
                <a:ea typeface="+mj-ea"/>
                <a:cs typeface="+mj-cs"/>
              </a:rPr>
              <a:t>4ــ طائر الغاق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0" name="Title 1"/>
          <p:cNvSpPr txBox="1">
            <a:spLocks/>
          </p:cNvSpPr>
          <p:nvPr/>
        </p:nvSpPr>
        <p:spPr>
          <a:xfrm>
            <a:off x="1676400" y="6477000"/>
            <a:ext cx="5029200" cy="395816"/>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2000" b="1" i="0" u="none" strike="noStrike" kern="1200" cap="none" spc="0" normalizeH="0" baseline="0" noProof="0" dirty="0" smtClean="0">
                <a:ln>
                  <a:noFill/>
                </a:ln>
                <a:solidFill>
                  <a:srgbClr val="FF0000"/>
                </a:solidFill>
                <a:effectLst/>
                <a:uLnTx/>
                <a:uFillTx/>
                <a:latin typeface="+mj-lt"/>
                <a:ea typeface="+mj-ea"/>
                <a:cs typeface="+mj-cs"/>
              </a:rPr>
              <a:t> ــ  سادسا :</a:t>
            </a:r>
            <a:r>
              <a:rPr kumimoji="0" lang="ar-SA" sz="2000" b="1" i="0" u="none" strike="noStrike" kern="1200" cap="none" spc="0" normalizeH="0" noProof="0" dirty="0" smtClean="0">
                <a:ln>
                  <a:noFill/>
                </a:ln>
                <a:solidFill>
                  <a:srgbClr val="FF0000"/>
                </a:solidFill>
                <a:effectLst/>
                <a:uLnTx/>
                <a:uFillTx/>
                <a:latin typeface="+mj-lt"/>
                <a:ea typeface="+mj-ea"/>
                <a:cs typeface="+mj-cs"/>
              </a:rPr>
              <a:t> تضم ايضا مجموعة من الطيور مختلفة التغذية</a:t>
            </a:r>
            <a:endParaRPr kumimoji="0" lang="en-US" sz="2000" b="1" i="0" u="none" strike="noStrike" kern="1200" cap="none" spc="0" normalizeH="0" baseline="0" noProof="0" dirty="0">
              <a:ln>
                <a:noFill/>
              </a:ln>
              <a:solidFill>
                <a:srgbClr val="FF0000"/>
              </a:solidFill>
              <a:effectLst/>
              <a:uLnTx/>
              <a:uFillTx/>
              <a:latin typeface="+mj-lt"/>
              <a:ea typeface="+mj-ea"/>
              <a:cs typeface="+mj-cs"/>
            </a:endParaRPr>
          </a:p>
        </p:txBody>
      </p:sp>
      <p:sp>
        <p:nvSpPr>
          <p:cNvPr id="31" name="Title 1"/>
          <p:cNvSpPr txBox="1">
            <a:spLocks/>
          </p:cNvSpPr>
          <p:nvPr/>
        </p:nvSpPr>
        <p:spPr>
          <a:xfrm>
            <a:off x="304800" y="7315200"/>
            <a:ext cx="30861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Arabian-Bustard</a:t>
            </a:r>
            <a:r>
              <a:rPr lang="ar-SA" sz="1600" b="1" dirty="0" smtClean="0">
                <a:latin typeface="+mj-lt"/>
                <a:ea typeface="+mj-ea"/>
                <a:cs typeface="+mj-cs"/>
              </a:rPr>
              <a:t>6ــ الحبارى العربية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4" name="Title 1"/>
          <p:cNvSpPr txBox="1">
            <a:spLocks/>
          </p:cNvSpPr>
          <p:nvPr/>
        </p:nvSpPr>
        <p:spPr>
          <a:xfrm>
            <a:off x="3352800" y="7696200"/>
            <a:ext cx="33147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Egretta</a:t>
            </a:r>
            <a:r>
              <a:rPr kumimoji="0" lang="en-US" sz="1600" b="1" i="0" u="none" strike="noStrike" kern="1200" cap="none" spc="0" normalizeH="0" baseline="0" noProof="0" dirty="0" smtClean="0">
                <a:ln>
                  <a:noFill/>
                </a:ln>
                <a:solidFill>
                  <a:schemeClr val="tx1"/>
                </a:solidFill>
                <a:effectLst/>
                <a:uLnTx/>
                <a:uFillTx/>
                <a:latin typeface="+mj-lt"/>
                <a:ea typeface="+mj-ea"/>
                <a:cs typeface="+mj-cs"/>
              </a:rPr>
              <a:t>-Alba</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3ــ</a:t>
            </a:r>
            <a:r>
              <a:rPr kumimoji="0" lang="ar-SA" sz="1600" b="1" i="0" u="none" strike="noStrike" kern="1200" cap="none" spc="0" normalizeH="0" noProof="0" dirty="0" smtClean="0">
                <a:ln>
                  <a:noFill/>
                </a:ln>
                <a:solidFill>
                  <a:schemeClr val="tx1"/>
                </a:solidFill>
                <a:effectLst/>
                <a:uLnTx/>
                <a:uFillTx/>
                <a:latin typeface="+mj-lt"/>
                <a:ea typeface="+mj-ea"/>
                <a:cs typeface="+mj-cs"/>
              </a:rPr>
              <a:t> مالك الحزين  (البلشون)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5" name="Title 1"/>
          <p:cNvSpPr txBox="1">
            <a:spLocks/>
          </p:cNvSpPr>
          <p:nvPr/>
        </p:nvSpPr>
        <p:spPr>
          <a:xfrm>
            <a:off x="457200" y="7696200"/>
            <a:ext cx="29337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smtClean="0">
                <a:ln>
                  <a:noFill/>
                </a:ln>
                <a:solidFill>
                  <a:schemeClr val="tx1"/>
                </a:solidFill>
                <a:effectLst/>
                <a:uLnTx/>
                <a:uFillTx/>
                <a:latin typeface="+mj-lt"/>
                <a:ea typeface="+mj-ea"/>
                <a:cs typeface="+mj-cs"/>
              </a:rPr>
              <a:t>Garden-Bulbul</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7ــ بلبل الحدائق</a:t>
            </a:r>
            <a:r>
              <a:rPr kumimoji="0" lang="ar-SA" sz="1600" b="1" i="0" u="none" strike="noStrike" kern="1200" cap="none" spc="0" normalizeH="0" noProof="0" dirty="0" smtClean="0">
                <a:ln>
                  <a:noFill/>
                </a:ln>
                <a:solidFill>
                  <a:schemeClr val="tx1"/>
                </a:solidFill>
                <a:effectLst/>
                <a:uLnTx/>
                <a:uFillTx/>
                <a:latin typeface="+mj-lt"/>
                <a:ea typeface="+mj-ea"/>
                <a:cs typeface="+mj-cs"/>
              </a:rPr>
              <a:t>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2" name="Title 1"/>
          <p:cNvSpPr txBox="1">
            <a:spLocks/>
          </p:cNvSpPr>
          <p:nvPr/>
        </p:nvSpPr>
        <p:spPr>
          <a:xfrm>
            <a:off x="533400" y="4648200"/>
            <a:ext cx="27813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Falcon-</a:t>
            </a:r>
            <a:r>
              <a:rPr lang="en-US" sz="1600" b="1" dirty="0" err="1" smtClean="0">
                <a:latin typeface="+mj-lt"/>
                <a:ea typeface="+mj-ea"/>
                <a:cs typeface="+mj-cs"/>
              </a:rPr>
              <a:t>Peregrinus</a:t>
            </a:r>
            <a:r>
              <a:rPr lang="ar-SA" sz="1600" b="1" dirty="0" smtClean="0">
                <a:latin typeface="+mj-lt"/>
                <a:ea typeface="+mj-ea"/>
                <a:cs typeface="+mj-cs"/>
              </a:rPr>
              <a:t>8ــ الشاهين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381000"/>
            <a:ext cx="2857500" cy="395816"/>
          </a:xfrm>
        </p:spPr>
        <p:txBody>
          <a:bodyPr>
            <a:noAutofit/>
          </a:bodyPr>
          <a:lstStyle/>
          <a:p>
            <a:pPr algn="r"/>
            <a:r>
              <a:rPr lang="ar-SA" sz="2000" b="1" dirty="0" smtClean="0">
                <a:solidFill>
                  <a:srgbClr val="FF0000"/>
                </a:solidFill>
              </a:rPr>
              <a:t> ــ سابعا : السحالي والعظاءات</a:t>
            </a:r>
            <a:endParaRPr lang="en-US" sz="2000" b="1" dirty="0">
              <a:solidFill>
                <a:srgbClr val="FF0000"/>
              </a:solidFill>
            </a:endParaRPr>
          </a:p>
        </p:txBody>
      </p:sp>
      <p:sp>
        <p:nvSpPr>
          <p:cNvPr id="4" name="Title 1"/>
          <p:cNvSpPr txBox="1">
            <a:spLocks/>
          </p:cNvSpPr>
          <p:nvPr/>
        </p:nvSpPr>
        <p:spPr>
          <a:xfrm>
            <a:off x="3505200" y="1143000"/>
            <a:ext cx="31623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Varanus-Griseus</a:t>
            </a:r>
            <a:r>
              <a:rPr lang="ar-SA" sz="1600" b="1" dirty="0" smtClean="0">
                <a:latin typeface="+mj-lt"/>
                <a:ea typeface="+mj-ea"/>
                <a:cs typeface="+mj-cs"/>
              </a:rPr>
              <a:t>1ــ الورل الصحراوي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Title 1"/>
          <p:cNvSpPr txBox="1">
            <a:spLocks/>
          </p:cNvSpPr>
          <p:nvPr/>
        </p:nvSpPr>
        <p:spPr>
          <a:xfrm>
            <a:off x="2971800" y="4572000"/>
            <a:ext cx="37338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Uromastyx-Aegyptius</a:t>
            </a:r>
            <a:r>
              <a:rPr lang="ar-SA" sz="1600" b="1" dirty="0" smtClean="0">
                <a:latin typeface="+mj-lt"/>
                <a:ea typeface="+mj-ea"/>
                <a:cs typeface="+mj-cs"/>
              </a:rPr>
              <a:t>10</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الضب الصحراوي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6" name="Title 1"/>
          <p:cNvSpPr txBox="1">
            <a:spLocks/>
          </p:cNvSpPr>
          <p:nvPr/>
        </p:nvSpPr>
        <p:spPr>
          <a:xfrm>
            <a:off x="457200" y="1143000"/>
            <a:ext cx="29337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Agama-</a:t>
            </a:r>
            <a:r>
              <a:rPr lang="en-US" sz="1600" b="1" dirty="0" err="1" smtClean="0">
                <a:latin typeface="+mj-lt"/>
                <a:ea typeface="+mj-ea"/>
                <a:cs typeface="+mj-cs"/>
              </a:rPr>
              <a:t>Mutabilis</a:t>
            </a:r>
            <a:r>
              <a:rPr lang="ar-SA" sz="1600" b="1" dirty="0" smtClean="0">
                <a:latin typeface="+mj-lt"/>
                <a:ea typeface="+mj-ea"/>
                <a:cs typeface="+mj-cs"/>
              </a:rPr>
              <a:t>2ــ قاضي الجبل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Title 1"/>
          <p:cNvSpPr txBox="1">
            <a:spLocks/>
          </p:cNvSpPr>
          <p:nvPr/>
        </p:nvSpPr>
        <p:spPr>
          <a:xfrm>
            <a:off x="3733800" y="1676400"/>
            <a:ext cx="28956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Scincus-Hemprichii</a:t>
            </a:r>
            <a:r>
              <a:rPr lang="ar-SA" sz="1600" b="1" dirty="0" smtClean="0">
                <a:latin typeface="+mj-lt"/>
                <a:ea typeface="+mj-ea"/>
                <a:cs typeface="+mj-cs"/>
              </a:rPr>
              <a:t>3ــ السقنقور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152400" y="1676400"/>
            <a:ext cx="34290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Mabuya-Brevicollis</a:t>
            </a:r>
            <a:r>
              <a:rPr lang="ar-SA" sz="1600" b="1" dirty="0" smtClean="0">
                <a:latin typeface="+mj-lt"/>
                <a:ea typeface="+mj-ea"/>
                <a:cs typeface="+mj-cs"/>
              </a:rPr>
              <a:t>4ــ سحلية المزارع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Title 1"/>
          <p:cNvSpPr txBox="1">
            <a:spLocks/>
          </p:cNvSpPr>
          <p:nvPr/>
        </p:nvSpPr>
        <p:spPr>
          <a:xfrm>
            <a:off x="1981200" y="2209800"/>
            <a:ext cx="46482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Acanthodactylus</a:t>
            </a:r>
            <a:r>
              <a:rPr kumimoji="0" lang="en-US" sz="1600" b="1" i="0" u="none" strike="noStrike" kern="1200" cap="none" spc="0" normalizeH="0" baseline="0" noProof="0" dirty="0" smtClean="0">
                <a:ln>
                  <a:noFill/>
                </a:ln>
                <a:solidFill>
                  <a:schemeClr val="tx1"/>
                </a:solidFill>
                <a:effectLst/>
                <a:uLnTx/>
                <a:uFillTx/>
                <a:latin typeface="+mj-lt"/>
                <a:ea typeface="+mj-ea"/>
                <a:cs typeface="+mj-cs"/>
              </a:rPr>
              <a:t>-Schmidt</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5ــ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السحلية الرملية (السقنقر)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0" name="Title 1"/>
          <p:cNvSpPr txBox="1">
            <a:spLocks/>
          </p:cNvSpPr>
          <p:nvPr/>
        </p:nvSpPr>
        <p:spPr>
          <a:xfrm>
            <a:off x="2286000" y="2743200"/>
            <a:ext cx="43434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Acanthodactylus-Boskianus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6ــ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السحلية شوكية القدم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1" name="Title 1"/>
          <p:cNvSpPr txBox="1">
            <a:spLocks/>
          </p:cNvSpPr>
          <p:nvPr/>
        </p:nvSpPr>
        <p:spPr>
          <a:xfrm>
            <a:off x="1752600" y="3200400"/>
            <a:ext cx="48768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Acanthodactylus-Opheodurus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7ــ السحلية ثعبانية الذيل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2" name="Title 1"/>
          <p:cNvSpPr txBox="1">
            <a:spLocks/>
          </p:cNvSpPr>
          <p:nvPr/>
        </p:nvSpPr>
        <p:spPr>
          <a:xfrm>
            <a:off x="2438400" y="3657600"/>
            <a:ext cx="41910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Bunopus-Tuberculatus</a:t>
            </a:r>
            <a:r>
              <a:rPr lang="ar-SA" sz="1600" b="1" dirty="0" smtClean="0">
                <a:latin typeface="+mj-lt"/>
                <a:ea typeface="+mj-ea"/>
                <a:cs typeface="+mj-cs"/>
              </a:rPr>
              <a:t>8ــ البرص الحبيبي الرملي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3" name="Title 1"/>
          <p:cNvSpPr txBox="1">
            <a:spLocks/>
          </p:cNvSpPr>
          <p:nvPr/>
        </p:nvSpPr>
        <p:spPr>
          <a:xfrm>
            <a:off x="3124200" y="4114800"/>
            <a:ext cx="35433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Pristurus-Gasperetti</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9ــ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البرص الشجري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4" name="Title 1"/>
          <p:cNvSpPr txBox="1">
            <a:spLocks/>
          </p:cNvSpPr>
          <p:nvPr/>
        </p:nvSpPr>
        <p:spPr>
          <a:xfrm>
            <a:off x="2971800" y="4953000"/>
            <a:ext cx="37338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Chamaeleo-Chamaeleon</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11ــ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الحرباء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Title 1"/>
          <p:cNvSpPr txBox="1">
            <a:spLocks/>
          </p:cNvSpPr>
          <p:nvPr/>
        </p:nvSpPr>
        <p:spPr>
          <a:xfrm>
            <a:off x="2971800" y="5334000"/>
            <a:ext cx="37338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Agama-</a:t>
            </a:r>
            <a:r>
              <a:rPr lang="en-US" sz="1600" b="1" dirty="0" err="1" smtClean="0">
                <a:latin typeface="+mj-lt"/>
                <a:ea typeface="+mj-ea"/>
                <a:cs typeface="+mj-cs"/>
              </a:rPr>
              <a:t>Yemenesis</a:t>
            </a:r>
            <a:r>
              <a:rPr lang="ar-SA" sz="1600" b="1" dirty="0" smtClean="0">
                <a:latin typeface="+mj-lt"/>
                <a:ea typeface="+mj-ea"/>
                <a:cs typeface="+mj-cs"/>
              </a:rPr>
              <a:t>12ــ الوحر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6" name="Title 1"/>
          <p:cNvSpPr txBox="1">
            <a:spLocks/>
          </p:cNvSpPr>
          <p:nvPr/>
        </p:nvSpPr>
        <p:spPr>
          <a:xfrm>
            <a:off x="1676400" y="5715000"/>
            <a:ext cx="50292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Diplometopon-Zarudnyi</a:t>
            </a:r>
            <a:r>
              <a:rPr lang="ar-SA" sz="1600" b="1" dirty="0" smtClean="0">
                <a:latin typeface="+mj-lt"/>
                <a:ea typeface="+mj-ea"/>
                <a:cs typeface="+mj-cs"/>
              </a:rPr>
              <a:t>13ــ السحلية الديدانية (ابن قترة)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7" name="Title 1"/>
          <p:cNvSpPr txBox="1">
            <a:spLocks/>
          </p:cNvSpPr>
          <p:nvPr/>
        </p:nvSpPr>
        <p:spPr>
          <a:xfrm>
            <a:off x="4114800" y="6172200"/>
            <a:ext cx="2552700" cy="395816"/>
          </a:xfrm>
          <a:prstGeom prst="rect">
            <a:avLst/>
          </a:prstGeom>
        </p:spPr>
        <p:txBody>
          <a:bodyPr vert="horz" lIns="91440" tIns="45720" rIns="91440" bIns="45720" rtlCol="0" anchor="ctr">
            <a:noAutofit/>
          </a:bodyPr>
          <a:lstStyle/>
          <a:p>
            <a:pPr lvl="0" algn="r">
              <a:spcBef>
                <a:spcPct val="0"/>
              </a:spcBef>
              <a:defRPr/>
            </a:pPr>
            <a:r>
              <a:rPr lang="ar-SA" sz="2000" b="1" dirty="0" smtClean="0">
                <a:solidFill>
                  <a:srgbClr val="FF0000"/>
                </a:solidFill>
                <a:latin typeface="+mj-lt"/>
                <a:ea typeface="+mj-ea"/>
                <a:cs typeface="+mj-cs"/>
              </a:rPr>
              <a:t>ــ  ثامنا :</a:t>
            </a:r>
            <a:r>
              <a:rPr kumimoji="0" lang="ar-SA" sz="2000" b="1" i="0" u="none" strike="noStrike" kern="1200" cap="none" spc="0" normalizeH="0" noProof="0" dirty="0" smtClean="0">
                <a:ln>
                  <a:noFill/>
                </a:ln>
                <a:solidFill>
                  <a:srgbClr val="FF0000"/>
                </a:solidFill>
                <a:effectLst/>
                <a:uLnTx/>
                <a:uFillTx/>
                <a:latin typeface="+mj-lt"/>
                <a:ea typeface="+mj-ea"/>
                <a:cs typeface="+mj-cs"/>
              </a:rPr>
              <a:t> الحشرات</a:t>
            </a:r>
            <a:endParaRPr kumimoji="0" lang="en-US" sz="2000" b="1" i="0" u="none" strike="noStrike" kern="1200" cap="none" spc="0" normalizeH="0" baseline="0" noProof="0" dirty="0">
              <a:ln>
                <a:noFill/>
              </a:ln>
              <a:solidFill>
                <a:srgbClr val="FF0000"/>
              </a:solidFill>
              <a:effectLst/>
              <a:uLnTx/>
              <a:uFillTx/>
              <a:latin typeface="+mj-lt"/>
              <a:ea typeface="+mj-ea"/>
              <a:cs typeface="+mj-cs"/>
            </a:endParaRPr>
          </a:p>
        </p:txBody>
      </p:sp>
      <p:sp>
        <p:nvSpPr>
          <p:cNvPr id="18" name="Title 1"/>
          <p:cNvSpPr txBox="1">
            <a:spLocks/>
          </p:cNvSpPr>
          <p:nvPr/>
        </p:nvSpPr>
        <p:spPr>
          <a:xfrm>
            <a:off x="4572000" y="6705600"/>
            <a:ext cx="21336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Solpugidae</a:t>
            </a:r>
            <a:r>
              <a:rPr lang="ar-SA" sz="1600" b="1" dirty="0" smtClean="0">
                <a:latin typeface="+mj-lt"/>
                <a:ea typeface="+mj-ea"/>
                <a:cs typeface="+mj-cs"/>
              </a:rPr>
              <a:t>1ــ الشبث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9" name="Title 1"/>
          <p:cNvSpPr txBox="1">
            <a:spLocks/>
          </p:cNvSpPr>
          <p:nvPr/>
        </p:nvSpPr>
        <p:spPr>
          <a:xfrm>
            <a:off x="685800" y="6705600"/>
            <a:ext cx="27432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Centipede</a:t>
            </a:r>
            <a:r>
              <a:rPr lang="ar-SA" sz="1600" b="1" dirty="0" smtClean="0">
                <a:latin typeface="+mj-lt"/>
                <a:ea typeface="+mj-ea"/>
                <a:cs typeface="+mj-cs"/>
              </a:rPr>
              <a:t>5ــ ام اربعة واربعين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0" name="Title 1"/>
          <p:cNvSpPr txBox="1">
            <a:spLocks/>
          </p:cNvSpPr>
          <p:nvPr/>
        </p:nvSpPr>
        <p:spPr>
          <a:xfrm>
            <a:off x="3962400" y="7239000"/>
            <a:ext cx="27432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Lycosa-Ferox</a:t>
            </a:r>
            <a:r>
              <a:rPr lang="ar-SA" sz="1600" b="1" dirty="0" smtClean="0">
                <a:latin typeface="+mj-lt"/>
                <a:ea typeface="+mj-ea"/>
                <a:cs typeface="+mj-cs"/>
              </a:rPr>
              <a:t>2ــ العنكبوت الذئب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1" name="Title 1"/>
          <p:cNvSpPr txBox="1">
            <a:spLocks/>
          </p:cNvSpPr>
          <p:nvPr/>
        </p:nvSpPr>
        <p:spPr>
          <a:xfrm>
            <a:off x="152400" y="7239000"/>
            <a:ext cx="32766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Latrodectus</a:t>
            </a:r>
            <a:r>
              <a:rPr lang="en-US" sz="1600" b="1" dirty="0" smtClean="0">
                <a:latin typeface="+mj-lt"/>
                <a:ea typeface="+mj-ea"/>
                <a:cs typeface="+mj-cs"/>
              </a:rPr>
              <a:t>-Spider</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6ــ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الأرملة السوداء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2" name="Title 1"/>
          <p:cNvSpPr txBox="1">
            <a:spLocks/>
          </p:cNvSpPr>
          <p:nvPr/>
        </p:nvSpPr>
        <p:spPr>
          <a:xfrm>
            <a:off x="2209800" y="7696200"/>
            <a:ext cx="44958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Anthia-Duodecimguttatum</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3ــ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الخنفساء فالية الأفاعي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3" name="Title 1"/>
          <p:cNvSpPr txBox="1">
            <a:spLocks/>
          </p:cNvSpPr>
          <p:nvPr/>
        </p:nvSpPr>
        <p:spPr>
          <a:xfrm>
            <a:off x="3429000" y="8229600"/>
            <a:ext cx="3276600" cy="3958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Mellipedes</a:t>
            </a:r>
            <a:r>
              <a:rPr lang="ar-SA" sz="1600" b="1" dirty="0" smtClean="0">
                <a:latin typeface="+mj-lt"/>
                <a:ea typeface="+mj-ea"/>
                <a:cs typeface="+mj-cs"/>
              </a:rPr>
              <a:t>4ــ الدودة ذات الألف قدم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381000"/>
            <a:ext cx="2590800" cy="381000"/>
          </a:xfrm>
        </p:spPr>
        <p:txBody>
          <a:bodyPr>
            <a:noAutofit/>
          </a:bodyPr>
          <a:lstStyle/>
          <a:p>
            <a:r>
              <a:rPr lang="ar-SA" sz="2000" b="1" dirty="0" smtClean="0">
                <a:solidFill>
                  <a:srgbClr val="FF0000"/>
                </a:solidFill>
              </a:rPr>
              <a:t>العقارب وهي عدة أنواع :ــ</a:t>
            </a:r>
            <a:endParaRPr lang="en-US" sz="2000" b="1" dirty="0">
              <a:solidFill>
                <a:srgbClr val="FF0000"/>
              </a:solidFill>
            </a:endParaRPr>
          </a:p>
        </p:txBody>
      </p:sp>
      <p:sp>
        <p:nvSpPr>
          <p:cNvPr id="4" name="Title 1"/>
          <p:cNvSpPr txBox="1">
            <a:spLocks/>
          </p:cNvSpPr>
          <p:nvPr/>
        </p:nvSpPr>
        <p:spPr>
          <a:xfrm>
            <a:off x="4495800" y="914400"/>
            <a:ext cx="21336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Title 1"/>
          <p:cNvSpPr txBox="1">
            <a:spLocks/>
          </p:cNvSpPr>
          <p:nvPr/>
        </p:nvSpPr>
        <p:spPr>
          <a:xfrm>
            <a:off x="2514600" y="914400"/>
            <a:ext cx="41910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Androctonus-Crassicauda</a:t>
            </a:r>
            <a:r>
              <a:rPr lang="ar-SA" sz="1600" b="1" dirty="0" smtClean="0">
                <a:latin typeface="+mj-lt"/>
                <a:ea typeface="+mj-ea"/>
                <a:cs typeface="+mj-cs"/>
              </a:rPr>
              <a:t>1ــ العقرب الأسود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6" name="Title 1"/>
          <p:cNvSpPr txBox="1">
            <a:spLocks/>
          </p:cNvSpPr>
          <p:nvPr/>
        </p:nvSpPr>
        <p:spPr>
          <a:xfrm>
            <a:off x="3200400" y="1371600"/>
            <a:ext cx="35052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a:t>
            </a: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Androctonus-Australis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2ــ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العقرب البني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Title 1"/>
          <p:cNvSpPr txBox="1">
            <a:spLocks/>
          </p:cNvSpPr>
          <p:nvPr/>
        </p:nvSpPr>
        <p:spPr>
          <a:xfrm>
            <a:off x="1219200" y="1752600"/>
            <a:ext cx="54864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Leiurus-Quinquestriatus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3ــ العقرب الصفراء ذات العلقة السوداء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609600" y="2133600"/>
            <a:ext cx="60960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Parabutthus-Liosoma</a:t>
            </a:r>
            <a:r>
              <a:rPr lang="ar-SA" sz="1600" b="1" dirty="0" smtClean="0">
                <a:latin typeface="+mj-lt"/>
                <a:ea typeface="+mj-ea"/>
                <a:cs typeface="+mj-cs"/>
              </a:rPr>
              <a:t>4ــ العقرب الصفراء ذات العلقتين السودائتين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Title 1"/>
          <p:cNvSpPr txBox="1">
            <a:spLocks/>
          </p:cNvSpPr>
          <p:nvPr/>
        </p:nvSpPr>
        <p:spPr>
          <a:xfrm>
            <a:off x="609600" y="2514600"/>
            <a:ext cx="60960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Apistobuthus-Pterygocercus</a:t>
            </a:r>
            <a:r>
              <a:rPr lang="ar-SA" sz="1600" b="1" dirty="0" smtClean="0">
                <a:latin typeface="+mj-lt"/>
                <a:ea typeface="+mj-ea"/>
                <a:cs typeface="+mj-cs"/>
              </a:rPr>
              <a:t>5ــ العقرب الصفراء ذات العقلة المضلعة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0" name="Title 1"/>
          <p:cNvSpPr txBox="1">
            <a:spLocks/>
          </p:cNvSpPr>
          <p:nvPr/>
        </p:nvSpPr>
        <p:spPr>
          <a:xfrm>
            <a:off x="0" y="2895600"/>
            <a:ext cx="67056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Buthacus-Yotvatensis-Nigroaculeatus</a:t>
            </a:r>
            <a:r>
              <a:rPr lang="ar-SA" sz="1600" b="1" dirty="0" smtClean="0">
                <a:latin typeface="+mj-lt"/>
                <a:ea typeface="+mj-ea"/>
                <a:cs typeface="+mj-cs"/>
              </a:rPr>
              <a:t>6ــ العقرب الصفراء ذات الحمأة السوداء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1" name="Title 1"/>
          <p:cNvSpPr txBox="1">
            <a:spLocks/>
          </p:cNvSpPr>
          <p:nvPr/>
        </p:nvSpPr>
        <p:spPr>
          <a:xfrm>
            <a:off x="2895600" y="3276600"/>
            <a:ext cx="38100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Compsobuthus-Arabicus</a:t>
            </a:r>
            <a:r>
              <a:rPr lang="ar-SA" sz="1600" b="1" dirty="0" smtClean="0">
                <a:latin typeface="+mj-lt"/>
                <a:ea typeface="+mj-ea"/>
                <a:cs typeface="+mj-cs"/>
              </a:rPr>
              <a:t>7ــ العقرب الصفراء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2" name="Title 1"/>
          <p:cNvSpPr txBox="1">
            <a:spLocks/>
          </p:cNvSpPr>
          <p:nvPr/>
        </p:nvSpPr>
        <p:spPr>
          <a:xfrm>
            <a:off x="2209800" y="3657600"/>
            <a:ext cx="44958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err="1" smtClean="0">
                <a:latin typeface="+mj-lt"/>
                <a:ea typeface="+mj-ea"/>
                <a:cs typeface="+mj-cs"/>
              </a:rPr>
              <a:t>Vachoniolus-Minipectinibus</a:t>
            </a:r>
            <a:r>
              <a:rPr lang="ar-SA" sz="1600" b="1" dirty="0" smtClean="0">
                <a:latin typeface="+mj-lt"/>
                <a:ea typeface="+mj-ea"/>
                <a:cs typeface="+mj-cs"/>
              </a:rPr>
              <a:t>8ــ عقرب فاشون الصفراء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3" name="Title 1"/>
          <p:cNvSpPr txBox="1">
            <a:spLocks/>
          </p:cNvSpPr>
          <p:nvPr/>
        </p:nvSpPr>
        <p:spPr>
          <a:xfrm>
            <a:off x="3505200" y="4038600"/>
            <a:ext cx="32004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Nebo-</a:t>
            </a:r>
            <a:r>
              <a:rPr lang="en-US" sz="1600" b="1" dirty="0" err="1" smtClean="0">
                <a:latin typeface="+mj-lt"/>
                <a:ea typeface="+mj-ea"/>
                <a:cs typeface="+mj-cs"/>
              </a:rPr>
              <a:t>Hierichonticus</a:t>
            </a:r>
            <a:r>
              <a:rPr lang="ar-SA" sz="1600" b="1" dirty="0" smtClean="0">
                <a:latin typeface="+mj-lt"/>
                <a:ea typeface="+mj-ea"/>
                <a:cs typeface="+mj-cs"/>
              </a:rPr>
              <a:t>9ــ عقرب نيبو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4" name="Title 1"/>
          <p:cNvSpPr txBox="1">
            <a:spLocks/>
          </p:cNvSpPr>
          <p:nvPr/>
        </p:nvSpPr>
        <p:spPr>
          <a:xfrm>
            <a:off x="3657600" y="4419600"/>
            <a:ext cx="30480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a:t>
            </a:r>
            <a:r>
              <a:rPr lang="en-US" sz="1600" b="1" dirty="0" smtClean="0">
                <a:latin typeface="+mj-lt"/>
                <a:ea typeface="+mj-ea"/>
                <a:cs typeface="+mj-cs"/>
              </a:rPr>
              <a:t>Scorpio-</a:t>
            </a:r>
            <a:r>
              <a:rPr lang="en-US" sz="1600" b="1" dirty="0" err="1" smtClean="0">
                <a:latin typeface="+mj-lt"/>
                <a:ea typeface="+mj-ea"/>
                <a:cs typeface="+mj-cs"/>
              </a:rPr>
              <a:t>Maurus</a:t>
            </a:r>
            <a:r>
              <a:rPr lang="ar-SA" sz="1600" b="1" dirty="0" smtClean="0">
                <a:latin typeface="+mj-lt"/>
                <a:ea typeface="+mj-ea"/>
                <a:cs typeface="+mj-cs"/>
              </a:rPr>
              <a:t>10ــ العقرب الجزار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Title 1"/>
          <p:cNvSpPr txBox="1">
            <a:spLocks/>
          </p:cNvSpPr>
          <p:nvPr/>
        </p:nvSpPr>
        <p:spPr>
          <a:xfrm>
            <a:off x="3962400" y="5105400"/>
            <a:ext cx="2667000" cy="381000"/>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2000" b="1" i="0" u="none" strike="noStrike" kern="1200" cap="none" spc="0" normalizeH="0" baseline="0" noProof="0" dirty="0" smtClean="0">
                <a:ln>
                  <a:noFill/>
                </a:ln>
                <a:solidFill>
                  <a:srgbClr val="FF0000"/>
                </a:solidFill>
                <a:effectLst/>
                <a:uLnTx/>
                <a:uFillTx/>
                <a:latin typeface="+mj-lt"/>
                <a:ea typeface="+mj-ea"/>
                <a:cs typeface="+mj-cs"/>
              </a:rPr>
              <a:t>ــ تاسعا </a:t>
            </a:r>
            <a:r>
              <a:rPr lang="ar-SA" sz="2000" b="1" baseline="0" dirty="0" smtClean="0">
                <a:solidFill>
                  <a:srgbClr val="FF0000"/>
                </a:solidFill>
                <a:latin typeface="+mj-lt"/>
                <a:ea typeface="+mj-ea"/>
                <a:cs typeface="+mj-cs"/>
              </a:rPr>
              <a:t>:</a:t>
            </a:r>
            <a:r>
              <a:rPr lang="ar-SA" sz="2000" b="1" dirty="0" smtClean="0">
                <a:solidFill>
                  <a:srgbClr val="FF0000"/>
                </a:solidFill>
                <a:latin typeface="+mj-lt"/>
                <a:ea typeface="+mj-ea"/>
                <a:cs typeface="+mj-cs"/>
              </a:rPr>
              <a:t> الأفاعي والثعابين   </a:t>
            </a:r>
            <a:endParaRPr kumimoji="0" lang="en-US" sz="2000" b="1" i="0" u="none" strike="noStrike" kern="1200" cap="none" spc="0" normalizeH="0" baseline="0" noProof="0" dirty="0">
              <a:ln>
                <a:noFill/>
              </a:ln>
              <a:solidFill>
                <a:srgbClr val="FF0000"/>
              </a:solidFill>
              <a:effectLst/>
              <a:uLnTx/>
              <a:uFillTx/>
              <a:latin typeface="+mj-lt"/>
              <a:ea typeface="+mj-ea"/>
              <a:cs typeface="+mj-cs"/>
            </a:endParaRPr>
          </a:p>
        </p:txBody>
      </p:sp>
      <p:sp>
        <p:nvSpPr>
          <p:cNvPr id="16" name="Title 1"/>
          <p:cNvSpPr txBox="1">
            <a:spLocks/>
          </p:cNvSpPr>
          <p:nvPr/>
        </p:nvSpPr>
        <p:spPr>
          <a:xfrm>
            <a:off x="2590800" y="5638800"/>
            <a:ext cx="23622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b="1" dirty="0" smtClean="0">
                <a:solidFill>
                  <a:srgbClr val="C00000"/>
                </a:solidFill>
                <a:latin typeface="+mj-lt"/>
                <a:ea typeface="+mj-ea"/>
                <a:cs typeface="+mj-cs"/>
              </a:rPr>
              <a:t>اولا / الثعابين الغير سامة</a:t>
            </a:r>
            <a:endParaRPr kumimoji="0" lang="en-US" sz="1800" b="1" i="0" u="none" strike="noStrike" kern="1200" cap="none" spc="0" normalizeH="0" baseline="0" noProof="0" dirty="0">
              <a:ln>
                <a:noFill/>
              </a:ln>
              <a:solidFill>
                <a:srgbClr val="C00000"/>
              </a:solidFill>
              <a:effectLst/>
              <a:uLnTx/>
              <a:uFillTx/>
              <a:latin typeface="+mj-lt"/>
              <a:ea typeface="+mj-ea"/>
              <a:cs typeface="+mj-cs"/>
            </a:endParaRPr>
          </a:p>
        </p:txBody>
      </p:sp>
      <p:sp>
        <p:nvSpPr>
          <p:cNvPr id="17" name="Title 1"/>
          <p:cNvSpPr txBox="1">
            <a:spLocks/>
          </p:cNvSpPr>
          <p:nvPr/>
        </p:nvSpPr>
        <p:spPr>
          <a:xfrm>
            <a:off x="5334000" y="6096000"/>
            <a:ext cx="12954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1ــ الثعبان الأرقم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8" name="Title 1"/>
          <p:cNvSpPr txBox="1">
            <a:spLocks/>
          </p:cNvSpPr>
          <p:nvPr/>
        </p:nvSpPr>
        <p:spPr>
          <a:xfrm>
            <a:off x="2209800" y="6096000"/>
            <a:ext cx="31242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sz="1600" b="1" dirty="0" err="1" smtClean="0">
                <a:latin typeface="+mj-lt"/>
                <a:ea typeface="+mj-ea"/>
                <a:cs typeface="+mj-cs"/>
              </a:rPr>
              <a:t>Spalerosophis-Diadema</a:t>
            </a:r>
            <a:r>
              <a:rPr lang="ar-SA" sz="1600" b="1" dirty="0" smtClean="0">
                <a:latin typeface="+mj-lt"/>
                <a:ea typeface="+mj-ea"/>
                <a:cs typeface="+mj-cs"/>
              </a:rPr>
              <a:t>الإسم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9" name="Title 1"/>
          <p:cNvSpPr txBox="1">
            <a:spLocks/>
          </p:cNvSpPr>
          <p:nvPr/>
        </p:nvSpPr>
        <p:spPr>
          <a:xfrm>
            <a:off x="609600" y="6096000"/>
            <a:ext cx="16002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ثروان</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1" name="Title 1"/>
          <p:cNvSpPr txBox="1">
            <a:spLocks/>
          </p:cNvSpPr>
          <p:nvPr/>
        </p:nvSpPr>
        <p:spPr>
          <a:xfrm>
            <a:off x="5105400" y="6629400"/>
            <a:ext cx="15240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2ــ الثعبان الصخري</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2" name="Title 1"/>
          <p:cNvSpPr txBox="1">
            <a:spLocks/>
          </p:cNvSpPr>
          <p:nvPr/>
        </p:nvSpPr>
        <p:spPr>
          <a:xfrm>
            <a:off x="2209800" y="6629400"/>
            <a:ext cx="29718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sz="1600" b="1" dirty="0" err="1" smtClean="0">
                <a:latin typeface="+mj-lt"/>
                <a:ea typeface="+mj-ea"/>
                <a:cs typeface="+mj-cs"/>
              </a:rPr>
              <a:t>Coluber-Rhodorachis</a:t>
            </a:r>
            <a:r>
              <a:rPr lang="ar-SA" sz="1600" b="1" dirty="0" smtClean="0">
                <a:latin typeface="+mj-lt"/>
                <a:ea typeface="+mj-ea"/>
                <a:cs typeface="+mj-cs"/>
              </a:rPr>
              <a:t>الإسم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3" name="Title 1"/>
          <p:cNvSpPr txBox="1">
            <a:spLocks/>
          </p:cNvSpPr>
          <p:nvPr/>
        </p:nvSpPr>
        <p:spPr>
          <a:xfrm>
            <a:off x="609600" y="6629400"/>
            <a:ext cx="16002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لايوجد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4" name="Title 1"/>
          <p:cNvSpPr txBox="1">
            <a:spLocks/>
          </p:cNvSpPr>
          <p:nvPr/>
        </p:nvSpPr>
        <p:spPr>
          <a:xfrm>
            <a:off x="5105400" y="7162800"/>
            <a:ext cx="15240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3ــ الثعبان الدفان</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6" name="Title 1"/>
          <p:cNvSpPr txBox="1">
            <a:spLocks/>
          </p:cNvSpPr>
          <p:nvPr/>
        </p:nvSpPr>
        <p:spPr>
          <a:xfrm>
            <a:off x="2895600" y="7162800"/>
            <a:ext cx="22860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sz="1600" b="1" dirty="0" err="1" smtClean="0">
                <a:latin typeface="+mj-lt"/>
                <a:ea typeface="+mj-ea"/>
                <a:cs typeface="+mj-cs"/>
              </a:rPr>
              <a:t>Eryx-Jayakari</a:t>
            </a:r>
            <a:r>
              <a:rPr lang="ar-SA" sz="1600" b="1" dirty="0" smtClean="0">
                <a:latin typeface="+mj-lt"/>
                <a:ea typeface="+mj-ea"/>
                <a:cs typeface="+mj-cs"/>
              </a:rPr>
              <a:t>الإسم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7" name="Title 1"/>
          <p:cNvSpPr txBox="1">
            <a:spLocks/>
          </p:cNvSpPr>
          <p:nvPr/>
        </p:nvSpPr>
        <p:spPr>
          <a:xfrm>
            <a:off x="533400" y="7162800"/>
            <a:ext cx="16764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الدساس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8" name="Title 1"/>
          <p:cNvSpPr txBox="1">
            <a:spLocks/>
          </p:cNvSpPr>
          <p:nvPr/>
        </p:nvSpPr>
        <p:spPr>
          <a:xfrm>
            <a:off x="2590800" y="7620000"/>
            <a:ext cx="23622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b="1" dirty="0" smtClean="0">
                <a:solidFill>
                  <a:srgbClr val="C00000"/>
                </a:solidFill>
                <a:latin typeface="+mj-lt"/>
                <a:ea typeface="+mj-ea"/>
                <a:cs typeface="+mj-cs"/>
              </a:rPr>
              <a:t>ثانيا / الثعابين ضعيفة السمية</a:t>
            </a:r>
            <a:endParaRPr kumimoji="0" lang="en-US" sz="1800" b="1" i="0" u="none" strike="noStrike" kern="1200" cap="none" spc="0" normalizeH="0" baseline="0" noProof="0" dirty="0">
              <a:ln>
                <a:noFill/>
              </a:ln>
              <a:solidFill>
                <a:srgbClr val="C00000"/>
              </a:solidFill>
              <a:effectLst/>
              <a:uLnTx/>
              <a:uFillTx/>
              <a:latin typeface="+mj-lt"/>
              <a:ea typeface="+mj-ea"/>
              <a:cs typeface="+mj-cs"/>
            </a:endParaRPr>
          </a:p>
        </p:txBody>
      </p:sp>
      <p:sp>
        <p:nvSpPr>
          <p:cNvPr id="29" name="Title 1"/>
          <p:cNvSpPr txBox="1">
            <a:spLocks/>
          </p:cNvSpPr>
          <p:nvPr/>
        </p:nvSpPr>
        <p:spPr>
          <a:xfrm>
            <a:off x="4572000" y="8077200"/>
            <a:ext cx="21336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1ــ ثعبان ابو السيور الشجري</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0" name="Title 1"/>
          <p:cNvSpPr txBox="1">
            <a:spLocks/>
          </p:cNvSpPr>
          <p:nvPr/>
        </p:nvSpPr>
        <p:spPr>
          <a:xfrm>
            <a:off x="1600200" y="8077200"/>
            <a:ext cx="29718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sz="1600" b="1" dirty="0" err="1" smtClean="0">
                <a:latin typeface="+mj-lt"/>
                <a:ea typeface="+mj-ea"/>
                <a:cs typeface="+mj-cs"/>
              </a:rPr>
              <a:t>Psammophis-Schokari</a:t>
            </a:r>
            <a:r>
              <a:rPr lang="ar-SA" sz="1600" b="1" dirty="0" smtClean="0">
                <a:latin typeface="+mj-lt"/>
                <a:ea typeface="+mj-ea"/>
                <a:cs typeface="+mj-cs"/>
              </a:rPr>
              <a:t>الإسم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1" name="Title 1"/>
          <p:cNvSpPr txBox="1">
            <a:spLocks/>
          </p:cNvSpPr>
          <p:nvPr/>
        </p:nvSpPr>
        <p:spPr>
          <a:xfrm>
            <a:off x="4953000" y="8458200"/>
            <a:ext cx="1676400" cy="3810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ا</a:t>
            </a:r>
            <a:r>
              <a:rPr lang="ar-SA" sz="1600" b="1" dirty="0" smtClean="0">
                <a:latin typeface="+mj-lt"/>
                <a:ea typeface="+mj-ea"/>
                <a:cs typeface="+mj-cs"/>
              </a:rPr>
              <a:t>لزاروق</a:t>
            </a:r>
            <a:r>
              <a:rPr kumimoji="0" lang="ar-SA" sz="1600" b="1" i="0" u="none" strike="noStrike" kern="1200" cap="none" spc="0" normalizeH="0" noProof="0" dirty="0" smtClean="0">
                <a:ln>
                  <a:noFill/>
                </a:ln>
                <a:solidFill>
                  <a:schemeClr val="tx1"/>
                </a:solidFill>
                <a:effectLst/>
                <a:uLnTx/>
                <a:uFillTx/>
                <a:latin typeface="+mj-lt"/>
                <a:ea typeface="+mj-ea"/>
                <a:cs typeface="+mj-cs"/>
              </a:rPr>
              <a:t>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381000"/>
            <a:ext cx="2781300" cy="472016"/>
          </a:xfrm>
        </p:spPr>
        <p:txBody>
          <a:bodyPr>
            <a:normAutofit/>
          </a:bodyPr>
          <a:lstStyle/>
          <a:p>
            <a:pPr algn="r"/>
            <a:r>
              <a:rPr lang="ar-SA" sz="1800" b="1" dirty="0" smtClean="0">
                <a:solidFill>
                  <a:srgbClr val="C00000"/>
                </a:solidFill>
              </a:rPr>
              <a:t>ثالثا / الثعابين متوسطة السمية</a:t>
            </a:r>
            <a:endParaRPr lang="en-US" sz="1800" b="1" dirty="0">
              <a:solidFill>
                <a:srgbClr val="C00000"/>
              </a:solidFill>
            </a:endParaRPr>
          </a:p>
        </p:txBody>
      </p:sp>
      <p:sp>
        <p:nvSpPr>
          <p:cNvPr id="4" name="Title 1"/>
          <p:cNvSpPr txBox="1">
            <a:spLocks/>
          </p:cNvSpPr>
          <p:nvPr/>
        </p:nvSpPr>
        <p:spPr>
          <a:xfrm>
            <a:off x="5029200" y="914400"/>
            <a:ext cx="16383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1ــ الثعبان أبو العيون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6" name="Title 1"/>
          <p:cNvSpPr txBox="1">
            <a:spLocks/>
          </p:cNvSpPr>
          <p:nvPr/>
        </p:nvSpPr>
        <p:spPr>
          <a:xfrm>
            <a:off x="2286000" y="914400"/>
            <a:ext cx="27813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sz="1600" b="1" dirty="0" err="1" smtClean="0">
                <a:latin typeface="+mj-lt"/>
                <a:ea typeface="+mj-ea"/>
                <a:cs typeface="+mj-cs"/>
              </a:rPr>
              <a:t>Malpolon-moilensis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Title 1"/>
          <p:cNvSpPr txBox="1">
            <a:spLocks/>
          </p:cNvSpPr>
          <p:nvPr/>
        </p:nvSpPr>
        <p:spPr>
          <a:xfrm>
            <a:off x="228600" y="914400"/>
            <a:ext cx="1943100" cy="472016"/>
          </a:xfrm>
          <a:prstGeom prst="rect">
            <a:avLst/>
          </a:prstGeom>
        </p:spPr>
        <p:txBody>
          <a:bodyPr vert="horz" lIns="91440" tIns="45720" rIns="91440" bIns="45720" rtlCol="0" anchor="ctr">
            <a:normAutofit fontScale="925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الكوبرا الكاذبة</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5029200" y="1524000"/>
            <a:ext cx="16383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2ــ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الثعبان شبيه القط</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Title 1"/>
          <p:cNvSpPr txBox="1">
            <a:spLocks/>
          </p:cNvSpPr>
          <p:nvPr/>
        </p:nvSpPr>
        <p:spPr>
          <a:xfrm>
            <a:off x="2438400" y="1524000"/>
            <a:ext cx="26289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Telescopus-dhara</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0" name="Title 1"/>
          <p:cNvSpPr txBox="1">
            <a:spLocks/>
          </p:cNvSpPr>
          <p:nvPr/>
        </p:nvSpPr>
        <p:spPr>
          <a:xfrm>
            <a:off x="228600" y="1524000"/>
            <a:ext cx="19431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الحنش</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1" name="Title 1"/>
          <p:cNvSpPr txBox="1">
            <a:spLocks/>
          </p:cNvSpPr>
          <p:nvPr/>
        </p:nvSpPr>
        <p:spPr>
          <a:xfrm>
            <a:off x="2286000" y="2209800"/>
            <a:ext cx="27813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800" b="1" i="0" u="none" strike="noStrike" kern="1200" cap="none" spc="0" normalizeH="0" baseline="0" noProof="0" dirty="0" smtClean="0">
                <a:ln>
                  <a:noFill/>
                </a:ln>
                <a:solidFill>
                  <a:srgbClr val="C00000"/>
                </a:solidFill>
                <a:effectLst/>
                <a:uLnTx/>
                <a:uFillTx/>
                <a:latin typeface="+mj-lt"/>
                <a:ea typeface="+mj-ea"/>
                <a:cs typeface="+mj-cs"/>
              </a:rPr>
              <a:t>رابعا</a:t>
            </a:r>
            <a:r>
              <a:rPr kumimoji="0" lang="ar-SA" sz="1800" b="1" i="0" u="none" strike="noStrike" kern="1200" cap="none" spc="0" normalizeH="0" noProof="0" dirty="0" smtClean="0">
                <a:ln>
                  <a:noFill/>
                </a:ln>
                <a:solidFill>
                  <a:srgbClr val="C00000"/>
                </a:solidFill>
                <a:effectLst/>
                <a:uLnTx/>
                <a:uFillTx/>
                <a:latin typeface="+mj-lt"/>
                <a:ea typeface="+mj-ea"/>
                <a:cs typeface="+mj-cs"/>
              </a:rPr>
              <a:t> / الثعابين والأفاعي السامة</a:t>
            </a:r>
            <a:endParaRPr kumimoji="0" lang="en-US" sz="1800" b="1" i="0" u="none" strike="noStrike" kern="1200" cap="none" spc="0" normalizeH="0" baseline="0" noProof="0" dirty="0">
              <a:ln>
                <a:noFill/>
              </a:ln>
              <a:solidFill>
                <a:srgbClr val="C00000"/>
              </a:solidFill>
              <a:effectLst/>
              <a:uLnTx/>
              <a:uFillTx/>
              <a:latin typeface="+mj-lt"/>
              <a:ea typeface="+mj-ea"/>
              <a:cs typeface="+mj-cs"/>
            </a:endParaRPr>
          </a:p>
        </p:txBody>
      </p:sp>
      <p:sp>
        <p:nvSpPr>
          <p:cNvPr id="12" name="Title 1"/>
          <p:cNvSpPr txBox="1">
            <a:spLocks/>
          </p:cNvSpPr>
          <p:nvPr/>
        </p:nvSpPr>
        <p:spPr>
          <a:xfrm>
            <a:off x="5181600" y="2819400"/>
            <a:ext cx="14859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1ــ الأفعى المقرنة</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3" name="Title 1"/>
          <p:cNvSpPr txBox="1">
            <a:spLocks/>
          </p:cNvSpPr>
          <p:nvPr/>
        </p:nvSpPr>
        <p:spPr>
          <a:xfrm>
            <a:off x="2438400" y="2819400"/>
            <a:ext cx="26289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Cerastes-Cerastes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4" name="Title 1"/>
          <p:cNvSpPr txBox="1">
            <a:spLocks/>
          </p:cNvSpPr>
          <p:nvPr/>
        </p:nvSpPr>
        <p:spPr>
          <a:xfrm>
            <a:off x="228600" y="2819400"/>
            <a:ext cx="19431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a:t>
            </a:r>
            <a:r>
              <a:rPr lang="ar-SA" sz="1600" b="1" dirty="0" smtClean="0">
                <a:latin typeface="+mj-lt"/>
                <a:ea typeface="+mj-ea"/>
                <a:cs typeface="+mj-cs"/>
              </a:rPr>
              <a:t>أم جنيب</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Title 1"/>
          <p:cNvSpPr txBox="1">
            <a:spLocks/>
          </p:cNvSpPr>
          <p:nvPr/>
        </p:nvSpPr>
        <p:spPr>
          <a:xfrm>
            <a:off x="5181600" y="3352800"/>
            <a:ext cx="14859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2ــ الأفعى النفاثة</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6" name="Title 1"/>
          <p:cNvSpPr txBox="1">
            <a:spLocks/>
          </p:cNvSpPr>
          <p:nvPr/>
        </p:nvSpPr>
        <p:spPr>
          <a:xfrm>
            <a:off x="2438400" y="3352800"/>
            <a:ext cx="26289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Bitis-Arietans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7" name="Title 1"/>
          <p:cNvSpPr txBox="1">
            <a:spLocks/>
          </p:cNvSpPr>
          <p:nvPr/>
        </p:nvSpPr>
        <p:spPr>
          <a:xfrm>
            <a:off x="152400" y="3352800"/>
            <a:ext cx="2133600" cy="472016"/>
          </a:xfrm>
          <a:prstGeom prst="rect">
            <a:avLst/>
          </a:prstGeom>
        </p:spPr>
        <p:txBody>
          <a:bodyPr vert="horz" lIns="91440" tIns="45720" rIns="91440" bIns="45720" rtlCol="0" anchor="ctr">
            <a:normAutofit fontScale="925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النوامه-ام شكوه</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8" name="Title 1"/>
          <p:cNvSpPr txBox="1">
            <a:spLocks/>
          </p:cNvSpPr>
          <p:nvPr/>
        </p:nvSpPr>
        <p:spPr>
          <a:xfrm>
            <a:off x="5029200" y="3886200"/>
            <a:ext cx="1638300" cy="472016"/>
          </a:xfrm>
          <a:prstGeom prst="rect">
            <a:avLst/>
          </a:prstGeom>
        </p:spPr>
        <p:txBody>
          <a:bodyPr vert="horz" lIns="91440" tIns="45720" rIns="91440" bIns="45720" rtlCol="0" anchor="ctr">
            <a:normAutofit fontScale="925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3ــ افعى السجاد الشرقي</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19" name="Title 1"/>
          <p:cNvSpPr txBox="1">
            <a:spLocks/>
          </p:cNvSpPr>
          <p:nvPr/>
        </p:nvSpPr>
        <p:spPr>
          <a:xfrm>
            <a:off x="2438400" y="3886200"/>
            <a:ext cx="26289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Echis-coloratus</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0" name="Title 1"/>
          <p:cNvSpPr txBox="1">
            <a:spLocks/>
          </p:cNvSpPr>
          <p:nvPr/>
        </p:nvSpPr>
        <p:spPr>
          <a:xfrm>
            <a:off x="152400" y="3886200"/>
            <a:ext cx="21336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الرقطة</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1" name="Title 1"/>
          <p:cNvSpPr txBox="1">
            <a:spLocks/>
          </p:cNvSpPr>
          <p:nvPr/>
        </p:nvSpPr>
        <p:spPr>
          <a:xfrm>
            <a:off x="5029200" y="4419600"/>
            <a:ext cx="16383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4ــ افعى الأهرام</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2" name="Title 1"/>
          <p:cNvSpPr txBox="1">
            <a:spLocks/>
          </p:cNvSpPr>
          <p:nvPr/>
        </p:nvSpPr>
        <p:spPr>
          <a:xfrm>
            <a:off x="2438400" y="4419600"/>
            <a:ext cx="26289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Echis-pyramidum</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3" name="Title 1"/>
          <p:cNvSpPr txBox="1">
            <a:spLocks/>
          </p:cNvSpPr>
          <p:nvPr/>
        </p:nvSpPr>
        <p:spPr>
          <a:xfrm>
            <a:off x="152400" y="5867400"/>
            <a:ext cx="21336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a:t>
            </a:r>
            <a:r>
              <a:rPr lang="ar-SA" sz="1600" b="1" dirty="0" smtClean="0">
                <a:latin typeface="+mj-lt"/>
                <a:ea typeface="+mj-ea"/>
                <a:cs typeface="+mj-cs"/>
              </a:rPr>
              <a:t>أم حوة</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4" name="Title 1"/>
          <p:cNvSpPr txBox="1">
            <a:spLocks/>
          </p:cNvSpPr>
          <p:nvPr/>
        </p:nvSpPr>
        <p:spPr>
          <a:xfrm>
            <a:off x="5029200" y="4953000"/>
            <a:ext cx="16383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5ــ</a:t>
            </a:r>
            <a:r>
              <a:rPr kumimoji="0" lang="ar-SA" sz="1600" b="1" i="0" u="none" strike="noStrike" kern="1200" cap="none" spc="0" normalizeH="0" noProof="0" dirty="0" smtClean="0">
                <a:ln>
                  <a:noFill/>
                </a:ln>
                <a:solidFill>
                  <a:schemeClr val="tx1"/>
                </a:solidFill>
                <a:effectLst/>
                <a:uLnTx/>
                <a:uFillTx/>
                <a:latin typeface="+mj-lt"/>
                <a:ea typeface="+mj-ea"/>
                <a:cs typeface="+mj-cs"/>
              </a:rPr>
              <a:t> الصل الأسود</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5" name="Title 1"/>
          <p:cNvSpPr txBox="1">
            <a:spLocks/>
          </p:cNvSpPr>
          <p:nvPr/>
        </p:nvSpPr>
        <p:spPr>
          <a:xfrm>
            <a:off x="1981200" y="4953000"/>
            <a:ext cx="31242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Walterinnesia-Aegyptia</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6" name="Title 1"/>
          <p:cNvSpPr txBox="1">
            <a:spLocks/>
          </p:cNvSpPr>
          <p:nvPr/>
        </p:nvSpPr>
        <p:spPr>
          <a:xfrm>
            <a:off x="4114800" y="5410200"/>
            <a:ext cx="25908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a:t>
            </a:r>
            <a:r>
              <a:rPr lang="ar-SA" sz="1600" b="1" dirty="0" smtClean="0">
                <a:latin typeface="+mj-lt"/>
                <a:ea typeface="+mj-ea"/>
                <a:cs typeface="+mj-cs"/>
              </a:rPr>
              <a:t> </a:t>
            </a:r>
            <a:r>
              <a:rPr kumimoji="0" lang="ar-SA" sz="1600" b="1" i="0" u="none" strike="noStrike" kern="1200" cap="none" spc="0" normalizeH="0" noProof="0" dirty="0" smtClean="0">
                <a:ln>
                  <a:noFill/>
                </a:ln>
                <a:solidFill>
                  <a:schemeClr val="tx1"/>
                </a:solidFill>
                <a:effectLst/>
                <a:uLnTx/>
                <a:uFillTx/>
                <a:latin typeface="+mj-lt"/>
                <a:ea typeface="+mj-ea"/>
                <a:cs typeface="+mj-cs"/>
              </a:rPr>
              <a:t>ا</a:t>
            </a:r>
            <a:r>
              <a:rPr lang="ar-SA" sz="1600" b="1" dirty="0" smtClean="0">
                <a:latin typeface="+mj-lt"/>
                <a:ea typeface="+mj-ea"/>
                <a:cs typeface="+mj-cs"/>
              </a:rPr>
              <a:t>ليام- كوبرا الصحراء</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7" name="Title 1"/>
          <p:cNvSpPr txBox="1">
            <a:spLocks/>
          </p:cNvSpPr>
          <p:nvPr/>
        </p:nvSpPr>
        <p:spPr>
          <a:xfrm>
            <a:off x="5029200" y="5867400"/>
            <a:ext cx="16383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6ــ الكوبرا العربية</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8" name="Title 1"/>
          <p:cNvSpPr txBox="1">
            <a:spLocks/>
          </p:cNvSpPr>
          <p:nvPr/>
        </p:nvSpPr>
        <p:spPr>
          <a:xfrm>
            <a:off x="1981200" y="5867400"/>
            <a:ext cx="31242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Naja-arabicus-haje</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29" name="Title 1"/>
          <p:cNvSpPr txBox="1">
            <a:spLocks/>
          </p:cNvSpPr>
          <p:nvPr/>
        </p:nvSpPr>
        <p:spPr>
          <a:xfrm>
            <a:off x="4876800" y="6400800"/>
            <a:ext cx="1790700" cy="472016"/>
          </a:xfrm>
          <a:prstGeom prst="rect">
            <a:avLst/>
          </a:prstGeom>
        </p:spPr>
        <p:txBody>
          <a:bodyPr vert="horz" lIns="91440" tIns="45720" rIns="91440" bIns="45720" rtlCol="0" anchor="ctr">
            <a:normAutofit fontScale="92500"/>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dirty="0" smtClean="0">
                <a:latin typeface="+mj-lt"/>
                <a:ea typeface="+mj-ea"/>
                <a:cs typeface="+mj-cs"/>
              </a:rPr>
              <a:t>7ــ الثعبان الأسود الخبيث</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0" name="Title 1"/>
          <p:cNvSpPr txBox="1">
            <a:spLocks/>
          </p:cNvSpPr>
          <p:nvPr/>
        </p:nvSpPr>
        <p:spPr>
          <a:xfrm>
            <a:off x="609600" y="6400800"/>
            <a:ext cx="22860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sz="1600" b="1" u="sng" dirty="0" smtClean="0">
                <a:solidFill>
                  <a:srgbClr val="C00000"/>
                </a:solidFill>
                <a:latin typeface="+mj-lt"/>
                <a:ea typeface="+mj-ea"/>
                <a:cs typeface="+mj-cs"/>
              </a:rPr>
              <a:t>سام ولايوجد له مصل في العالم</a:t>
            </a:r>
            <a:endParaRPr kumimoji="0" lang="en-US" sz="1600" b="1" i="0" u="sng" strike="noStrike" kern="1200" cap="none" spc="0" normalizeH="0" baseline="0" noProof="0" dirty="0">
              <a:ln>
                <a:noFill/>
              </a:ln>
              <a:solidFill>
                <a:srgbClr val="C00000"/>
              </a:solidFill>
              <a:effectLst/>
              <a:uLnTx/>
              <a:uFillTx/>
              <a:latin typeface="+mj-lt"/>
              <a:ea typeface="+mj-ea"/>
              <a:cs typeface="+mj-cs"/>
            </a:endParaRPr>
          </a:p>
        </p:txBody>
      </p:sp>
      <p:sp>
        <p:nvSpPr>
          <p:cNvPr id="31" name="Title 1"/>
          <p:cNvSpPr txBox="1">
            <a:spLocks/>
          </p:cNvSpPr>
          <p:nvPr/>
        </p:nvSpPr>
        <p:spPr>
          <a:xfrm>
            <a:off x="3352800" y="6858000"/>
            <a:ext cx="32766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err="1" smtClean="0">
                <a:ln>
                  <a:noFill/>
                </a:ln>
                <a:solidFill>
                  <a:schemeClr val="tx1"/>
                </a:solidFill>
                <a:effectLst/>
                <a:uLnTx/>
                <a:uFillTx/>
                <a:latin typeface="+mj-lt"/>
                <a:ea typeface="+mj-ea"/>
                <a:cs typeface="+mj-cs"/>
              </a:rPr>
              <a:t>Atractaspis-Microlepiota</a:t>
            </a: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العلمي: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2" name="Title 1"/>
          <p:cNvSpPr txBox="1">
            <a:spLocks/>
          </p:cNvSpPr>
          <p:nvPr/>
        </p:nvSpPr>
        <p:spPr>
          <a:xfrm>
            <a:off x="533400" y="6858000"/>
            <a:ext cx="26670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الأسود- الحنش الأسود</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3" name="Title 1"/>
          <p:cNvSpPr txBox="1">
            <a:spLocks/>
          </p:cNvSpPr>
          <p:nvPr/>
        </p:nvSpPr>
        <p:spPr>
          <a:xfrm>
            <a:off x="152400" y="4419600"/>
            <a:ext cx="21336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sz="1600" b="1" i="0" u="none" strike="noStrike" kern="1200" cap="none" spc="0" normalizeH="0" noProof="0" dirty="0" smtClean="0">
                <a:ln>
                  <a:noFill/>
                </a:ln>
                <a:solidFill>
                  <a:schemeClr val="tx1"/>
                </a:solidFill>
                <a:effectLst/>
                <a:uLnTx/>
                <a:uFillTx/>
                <a:latin typeface="+mj-lt"/>
                <a:ea typeface="+mj-ea"/>
                <a:cs typeface="+mj-cs"/>
              </a:rPr>
              <a:t> المحلي: الرقطة</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sp>
        <p:nvSpPr>
          <p:cNvPr id="34" name="Title 1"/>
          <p:cNvSpPr txBox="1">
            <a:spLocks/>
          </p:cNvSpPr>
          <p:nvPr/>
        </p:nvSpPr>
        <p:spPr>
          <a:xfrm>
            <a:off x="762000" y="7467600"/>
            <a:ext cx="5791200" cy="1295400"/>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ar-SA" b="1" dirty="0" smtClean="0">
                <a:latin typeface="+mj-lt"/>
                <a:ea typeface="+mj-ea"/>
                <a:cs typeface="+mj-cs"/>
              </a:rPr>
              <a:t>بعد أن عرضنا لأسماء أغلب الكائنات التي توجد بالمملكة سوف نتعرض للحديث عن بعض منها بالتفصيل حيث لا يتسع مجال البحث للحديث عنها  جميعا وهي : النمر العربي ــ الوشق العربي ــ ورل الصحراء ــ اللقلق الأبيض ــ ذات الألف قدم ــ الأفاعي والثعابين</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858000" cy="472016"/>
          </a:xfrm>
        </p:spPr>
        <p:txBody>
          <a:bodyPr>
            <a:normAutofit/>
          </a:bodyPr>
          <a:lstStyle/>
          <a:p>
            <a:r>
              <a:rPr lang="ar-SA" sz="1800" b="1" dirty="0" smtClean="0"/>
              <a:t>النمر العربي</a:t>
            </a:r>
            <a:endParaRPr lang="en-US" sz="1800" b="1" dirty="0"/>
          </a:p>
        </p:txBody>
      </p:sp>
      <p:sp>
        <p:nvSpPr>
          <p:cNvPr id="4" name="Title 1"/>
          <p:cNvSpPr txBox="1">
            <a:spLocks/>
          </p:cNvSpPr>
          <p:nvPr/>
        </p:nvSpPr>
        <p:spPr>
          <a:xfrm>
            <a:off x="0" y="2895600"/>
            <a:ext cx="68580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b="1" dirty="0" err="1" smtClean="0">
                <a:latin typeface="+mj-lt"/>
                <a:ea typeface="+mj-ea"/>
                <a:cs typeface="+mj-cs"/>
              </a:rPr>
              <a:t>Panthera-Pardus</a:t>
            </a:r>
            <a:r>
              <a:rPr lang="ar-SA" b="1" dirty="0" smtClean="0">
                <a:latin typeface="+mj-lt"/>
                <a:ea typeface="+mj-ea"/>
                <a:cs typeface="+mj-cs"/>
              </a:rPr>
              <a:t>الإسم العلمي : </a:t>
            </a:r>
            <a:endParaRPr kumimoji="0" lang="ar-SA"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5" name="Title 1"/>
          <p:cNvSpPr txBox="1">
            <a:spLocks/>
          </p:cNvSpPr>
          <p:nvPr/>
        </p:nvSpPr>
        <p:spPr>
          <a:xfrm>
            <a:off x="0" y="3200400"/>
            <a:ext cx="6858000" cy="47201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b="1" dirty="0" smtClean="0">
                <a:latin typeface="+mj-lt"/>
                <a:ea typeface="+mj-ea"/>
                <a:cs typeface="+mj-cs"/>
              </a:rPr>
              <a:t>Arabian-Leopard</a:t>
            </a:r>
            <a:r>
              <a:rPr lang="ar-SA" b="1" dirty="0" smtClean="0">
                <a:latin typeface="+mj-lt"/>
                <a:ea typeface="+mj-ea"/>
                <a:cs typeface="+mj-cs"/>
              </a:rPr>
              <a:t>الإسم الإنجليزي : </a:t>
            </a:r>
            <a:endParaRPr kumimoji="0" lang="ar-SA"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6" name="Title 1"/>
          <p:cNvSpPr txBox="1">
            <a:spLocks/>
          </p:cNvSpPr>
          <p:nvPr/>
        </p:nvSpPr>
        <p:spPr>
          <a:xfrm>
            <a:off x="304800" y="3352800"/>
            <a:ext cx="6324600" cy="5638800"/>
          </a:xfrm>
          <a:prstGeom prst="rect">
            <a:avLst/>
          </a:prstGeom>
        </p:spPr>
        <p:txBody>
          <a:bodyPr vert="horz" lIns="91440" tIns="45720" rIns="91440" bIns="45720" rtlCol="0" anchor="ctr">
            <a:norm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يتواجد</a:t>
            </a:r>
            <a:r>
              <a:rPr kumimoji="0" lang="ar-SA" sz="1600" b="1" i="0" u="none" strike="noStrike" kern="1200" cap="none" spc="0" normalizeH="0" noProof="0" dirty="0" smtClean="0">
                <a:ln>
                  <a:noFill/>
                </a:ln>
                <a:solidFill>
                  <a:schemeClr val="tx1"/>
                </a:solidFill>
                <a:effectLst/>
                <a:uLnTx/>
                <a:uFillTx/>
                <a:latin typeface="+mj-lt"/>
                <a:ea typeface="+mj-ea"/>
                <a:cs typeface="+mj-cs"/>
              </a:rPr>
              <a:t> النمر العربي في الجزيرة العربية وهي موطنه الأصلي ويتواجد ايضا بالمملكة العربية السعودية بالمنطقة الجنوبية بمحازاة الحدود مع اليمن ويفضل النمر العربي المناطق الجبلية العالية حيث يتمكن من الإختفاء بها بعيدا عين أعين البشر وحيث يتوفر في هذه المناطق فرائسه من الحيوانات الصغيرة كالوبر البري والأرانب وغيرها من الحيوانات التي يعتمد عليها في غذائه.</a:t>
            </a:r>
          </a:p>
          <a:p>
            <a:pPr marL="0" marR="0" lvl="0" indent="0" algn="ctr" defTabSz="914400" eaLnBrk="1" fontAlgn="auto" latinLnBrk="0" hangingPunct="1">
              <a:lnSpc>
                <a:spcPct val="100000"/>
              </a:lnSpc>
              <a:spcBef>
                <a:spcPct val="0"/>
              </a:spcBef>
              <a:spcAft>
                <a:spcPts val="0"/>
              </a:spcAft>
              <a:buClrTx/>
              <a:buSzTx/>
              <a:buFontTx/>
              <a:buNone/>
              <a:tabLst/>
              <a:defRPr/>
            </a:pPr>
            <a:r>
              <a:rPr lang="ar-SA" sz="1600" b="1" baseline="0" dirty="0" smtClean="0">
                <a:latin typeface="+mj-lt"/>
                <a:ea typeface="+mj-ea"/>
                <a:cs typeface="+mj-cs"/>
              </a:rPr>
              <a:t>ويتميز</a:t>
            </a:r>
            <a:r>
              <a:rPr lang="ar-SA" sz="1600" b="1" dirty="0" smtClean="0">
                <a:latin typeface="+mj-lt"/>
                <a:ea typeface="+mj-ea"/>
                <a:cs typeface="+mj-cs"/>
              </a:rPr>
              <a:t> النمر العربي عن غيره من باقي النمور بأنه أصغرها حجما ويتميز بلونه الذي يختلف   عن الانواع الأخرى بلون عينه البيضاء وكذلك لون فرائه الأبيض المرقط الذي يختلف عن النمور المرقطه ويتميز أيضا برشاقته وقدرته على تسلق الجبال والصيد بها.</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ويعيش</a:t>
            </a:r>
            <a:r>
              <a:rPr kumimoji="0" lang="ar-SA" sz="1600" b="1" i="0" u="none" strike="noStrike" kern="1200" cap="none" spc="0" normalizeH="0" noProof="0" dirty="0" smtClean="0">
                <a:ln>
                  <a:noFill/>
                </a:ln>
                <a:solidFill>
                  <a:schemeClr val="tx1"/>
                </a:solidFill>
                <a:effectLst/>
                <a:uLnTx/>
                <a:uFillTx/>
                <a:latin typeface="+mj-lt"/>
                <a:ea typeface="+mj-ea"/>
                <a:cs typeface="+mj-cs"/>
              </a:rPr>
              <a:t> النمر العربي وحيدا منفردا يعتمد على قدرته في الصيد وهو في هذا مثل باقي النمور لاتعيش حياة اجتماعية مثل الأسود ولا يلتقي الذكر مع الأنثى إلا عند التزاوج فقط وتقوم الانثى بإختيار المكان الأمن والمناسب لوضع صغارهاوتقوم برعايتها حتى تكبر ويمكنها الإعتماد على نفسها وغالبا يكون ذلك عند عمر الثلاث سنوات تقريبا وهو عمر البلوغ وأنثى النمر تلد صغارها بعد مدة حمل حوالي 100 يوم تقريبا مثل باقي النمور والأسود وتلد في المرة الواحدة من 2-6 أشبال غير قادرة على الحركة وتفتح عيونها بعد عشر أيام وتفطم بعد ثلاث أشهر تقريبا وينفصل عن رعاية امه ويعتمد على نفسه في الصيد بعد ثلاث اعوام </a:t>
            </a:r>
            <a:r>
              <a:rPr lang="ar-SA" sz="1600" b="1" dirty="0" smtClean="0">
                <a:latin typeface="+mj-lt"/>
                <a:ea typeface="+mj-ea"/>
                <a:cs typeface="+mj-cs"/>
              </a:rPr>
              <a:t>.</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noProof="0" dirty="0" smtClean="0">
                <a:ln>
                  <a:noFill/>
                </a:ln>
                <a:solidFill>
                  <a:schemeClr val="tx1"/>
                </a:solidFill>
                <a:effectLst/>
                <a:uLnTx/>
                <a:uFillTx/>
                <a:latin typeface="+mj-lt"/>
                <a:ea typeface="+mj-ea"/>
                <a:cs typeface="+mj-cs"/>
              </a:rPr>
              <a:t>وأصبحت مشاهدت النمر العربي اكثر ندره عن باقي الحيوانات ولقد اهتمت الدولة متمثله في الهيئة الوطنية لحماية الحياة الفطرية بإجراءات كثيرة للمحافظة عليه ولحمايته من الإنقراض فأصدرت القوانين التي تمنع صيده والأتجار به وكذلك أقامت له محميات طبيعة لأكثاره ومنعه من الإندثار والإنقراض ولقد نجحت بعض الدول بمنطقة الخليج في الحصول على بعض منها وتمكنت من تناسله بالأسر في محميات طبيعية والحصول على أجيال جديدة منه ومنها المملكة العربية السعودية بمحمية محازة الصيد بالطائف .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pic>
        <p:nvPicPr>
          <p:cNvPr id="1027" name="Picture 3" descr="H:\C\ملف الحيوانات\موسوعة الطبيعة\موسوعة الحيوانات والزواحف\حيوانات\حيوانات اكلات اللحوم\النمر\النمر العربي\صور للنمر العربي\img_0680_1_-46047.jpg"/>
          <p:cNvPicPr>
            <a:picLocks noChangeAspect="1" noChangeArrowheads="1"/>
          </p:cNvPicPr>
          <p:nvPr/>
        </p:nvPicPr>
        <p:blipFill>
          <a:blip r:embed="rId2" cstate="print"/>
          <a:srcRect/>
          <a:stretch>
            <a:fillRect/>
          </a:stretch>
        </p:blipFill>
        <p:spPr bwMode="auto">
          <a:xfrm>
            <a:off x="1272167" y="381000"/>
            <a:ext cx="4391723" cy="2590799"/>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6858000" cy="319616"/>
          </a:xfrm>
        </p:spPr>
        <p:txBody>
          <a:bodyPr>
            <a:noAutofit/>
          </a:bodyPr>
          <a:lstStyle/>
          <a:p>
            <a:r>
              <a:rPr lang="ar-SA" sz="1800" b="1" dirty="0" smtClean="0"/>
              <a:t>الوشق العربي</a:t>
            </a:r>
            <a:endParaRPr lang="en-US" sz="1800" b="1" dirty="0"/>
          </a:p>
        </p:txBody>
      </p:sp>
      <p:sp>
        <p:nvSpPr>
          <p:cNvPr id="4" name="Title 1"/>
          <p:cNvSpPr txBox="1">
            <a:spLocks/>
          </p:cNvSpPr>
          <p:nvPr/>
        </p:nvSpPr>
        <p:spPr>
          <a:xfrm>
            <a:off x="0" y="3200400"/>
            <a:ext cx="6858000" cy="319616"/>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b="1" dirty="0" smtClean="0">
                <a:latin typeface="+mj-lt"/>
                <a:ea typeface="+mj-ea"/>
                <a:cs typeface="+mj-cs"/>
              </a:rPr>
              <a:t>Caracal</a:t>
            </a:r>
            <a:r>
              <a:rPr lang="ar-SA" b="1" dirty="0" smtClean="0">
                <a:latin typeface="+mj-lt"/>
                <a:ea typeface="+mj-ea"/>
                <a:cs typeface="+mj-cs"/>
              </a:rPr>
              <a:t>الإسم العلمي : </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sp>
        <p:nvSpPr>
          <p:cNvPr id="5" name="Title 1"/>
          <p:cNvSpPr txBox="1">
            <a:spLocks/>
          </p:cNvSpPr>
          <p:nvPr/>
        </p:nvSpPr>
        <p:spPr>
          <a:xfrm>
            <a:off x="0" y="3505200"/>
            <a:ext cx="6858000" cy="319616"/>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dirty="0" smtClean="0">
                <a:ln>
                  <a:noFill/>
                </a:ln>
                <a:solidFill>
                  <a:schemeClr val="tx1"/>
                </a:solidFill>
                <a:effectLst/>
                <a:uLnTx/>
                <a:uFillTx/>
                <a:latin typeface="+mj-lt"/>
                <a:ea typeface="+mj-ea"/>
                <a:cs typeface="+mj-cs"/>
              </a:rPr>
              <a:t>Arabian-Lynx</a:t>
            </a:r>
            <a:r>
              <a:rPr kumimoji="0" lang="ar-SA" b="1" i="0" u="none" strike="noStrike" kern="1200" cap="none" spc="0" normalizeH="0" baseline="0" noProof="0" dirty="0" smtClean="0">
                <a:ln>
                  <a:noFill/>
                </a:ln>
                <a:solidFill>
                  <a:schemeClr val="tx1"/>
                </a:solidFill>
                <a:effectLst/>
                <a:uLnTx/>
                <a:uFillTx/>
                <a:latin typeface="+mj-lt"/>
                <a:ea typeface="+mj-ea"/>
                <a:cs typeface="+mj-cs"/>
              </a:rPr>
              <a:t>الإسم</a:t>
            </a:r>
            <a:r>
              <a:rPr kumimoji="0" lang="ar-SA" b="1" i="0" u="none" strike="noStrike" kern="1200" cap="none" spc="0" normalizeH="0" noProof="0" dirty="0" smtClean="0">
                <a:ln>
                  <a:noFill/>
                </a:ln>
                <a:solidFill>
                  <a:schemeClr val="tx1"/>
                </a:solidFill>
                <a:effectLst/>
                <a:uLnTx/>
                <a:uFillTx/>
                <a:latin typeface="+mj-lt"/>
                <a:ea typeface="+mj-ea"/>
                <a:cs typeface="+mj-cs"/>
              </a:rPr>
              <a:t> الإنجليزي : </a:t>
            </a:r>
            <a:endParaRPr kumimoji="0" lang="en-US" b="1"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descr="H:\C\ملف الحيوانات\موسوعة الطبيعة\موسوعة الحيوانات والزواحف\حيوانات\حيوانات اكلات اللحوم\الوشق العربي\الوشق العربي\صور لحيوان الوشق العربي\2_1202553733.jpg"/>
          <p:cNvPicPr>
            <a:picLocks noChangeAspect="1" noChangeArrowheads="1"/>
          </p:cNvPicPr>
          <p:nvPr/>
        </p:nvPicPr>
        <p:blipFill>
          <a:blip r:embed="rId2" cstate="print"/>
          <a:srcRect/>
          <a:stretch>
            <a:fillRect/>
          </a:stretch>
        </p:blipFill>
        <p:spPr bwMode="auto">
          <a:xfrm>
            <a:off x="1295400" y="457200"/>
            <a:ext cx="4191000" cy="2717602"/>
          </a:xfrm>
          <a:prstGeom prst="rect">
            <a:avLst/>
          </a:prstGeom>
          <a:noFill/>
        </p:spPr>
      </p:pic>
      <p:sp>
        <p:nvSpPr>
          <p:cNvPr id="7" name="Title 1"/>
          <p:cNvSpPr txBox="1">
            <a:spLocks/>
          </p:cNvSpPr>
          <p:nvPr/>
        </p:nvSpPr>
        <p:spPr>
          <a:xfrm>
            <a:off x="152400" y="3810000"/>
            <a:ext cx="6553200" cy="35052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هو أحد القطط البريه التي توجد بكثير من</a:t>
            </a:r>
            <a:r>
              <a:rPr kumimoji="0" lang="ar-SA" sz="1600" b="1" i="0" u="none" strike="noStrike" kern="1200" cap="none" spc="0" normalizeH="0" noProof="0" dirty="0" smtClean="0">
                <a:ln>
                  <a:noFill/>
                </a:ln>
                <a:solidFill>
                  <a:schemeClr val="tx1"/>
                </a:solidFill>
                <a:effectLst/>
                <a:uLnTx/>
                <a:uFillTx/>
                <a:latin typeface="+mj-lt"/>
                <a:ea typeface="+mj-ea"/>
                <a:cs typeface="+mj-cs"/>
              </a:rPr>
              <a:t> دول اسيا وافريقيا ويتميز بلونه البني وبوجود خصلتين من الشعر الأسود باطراف الأذنين يحركهما دائما بصورة واضحة كأنه يلتقط بها الأصوات التي تصدر حوله . </a:t>
            </a:r>
          </a:p>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baseline="0" dirty="0" smtClean="0">
                <a:latin typeface="+mj-lt"/>
                <a:ea typeface="+mj-ea"/>
                <a:cs typeface="+mj-cs"/>
              </a:rPr>
              <a:t>يتغذى</a:t>
            </a:r>
            <a:r>
              <a:rPr lang="ar-SA" sz="1600" b="1" dirty="0" smtClean="0">
                <a:latin typeface="+mj-lt"/>
                <a:ea typeface="+mj-ea"/>
                <a:cs typeface="+mj-cs"/>
              </a:rPr>
              <a:t> الوشق صيد القوراض وصغار الحيوانات والطيور ويعتبر الوشق من الحيوانات الأرضية التي لا تفضل المرتفعات مثل بعض أبناء فصيلته القططية كالنمور  وعندما يتعرض لمواجهة فإنه يكشر عن أنيابه ويبدأ في الهجوم بصورة مفاجئه حتى إذا كانت المواجهة مع حيوانات أكبر منه حجما كالإنسان مثلا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ar-SA" sz="1600" b="1" i="0" u="none" strike="noStrike" kern="1200" cap="none" spc="0" normalizeH="0" baseline="0" noProof="0" dirty="0" smtClean="0">
                <a:ln>
                  <a:noFill/>
                </a:ln>
                <a:solidFill>
                  <a:schemeClr val="tx1"/>
                </a:solidFill>
                <a:effectLst/>
                <a:uLnTx/>
                <a:uFillTx/>
                <a:latin typeface="+mj-lt"/>
                <a:ea typeface="+mj-ea"/>
                <a:cs typeface="+mj-cs"/>
              </a:rPr>
              <a:t>ويعتمد</a:t>
            </a:r>
            <a:r>
              <a:rPr kumimoji="0" lang="ar-SA" sz="1600" b="1" i="0" u="none" strike="noStrike" kern="1200" cap="none" spc="0" normalizeH="0" noProof="0" dirty="0" smtClean="0">
                <a:ln>
                  <a:noFill/>
                </a:ln>
                <a:solidFill>
                  <a:schemeClr val="tx1"/>
                </a:solidFill>
                <a:effectLst/>
                <a:uLnTx/>
                <a:uFillTx/>
                <a:latin typeface="+mj-lt"/>
                <a:ea typeface="+mj-ea"/>
                <a:cs typeface="+mj-cs"/>
              </a:rPr>
              <a:t> في صيد فرائسه على مخالبه الحادة القوية ونظره الثاقب ونادرا ما يخطئ فريسته والوشق العربي مثل باقي فصيلته القططية لا يعيش حياة اجتماعية ولكنه يعيش وحيدا منفردا يعتمد على نفسه وصيد فرائسه .</a:t>
            </a:r>
          </a:p>
          <a:p>
            <a:pPr marL="0" marR="0" lvl="0" indent="0" algn="ctr" defTabSz="914400" rtl="0" eaLnBrk="1" fontAlgn="auto" latinLnBrk="0" hangingPunct="1">
              <a:lnSpc>
                <a:spcPct val="100000"/>
              </a:lnSpc>
              <a:spcBef>
                <a:spcPct val="0"/>
              </a:spcBef>
              <a:spcAft>
                <a:spcPts val="0"/>
              </a:spcAft>
              <a:buClrTx/>
              <a:buSzTx/>
              <a:buFontTx/>
              <a:buNone/>
              <a:tabLst/>
              <a:defRPr/>
            </a:pPr>
            <a:r>
              <a:rPr lang="ar-SA" sz="1600" b="1" baseline="0" dirty="0" smtClean="0">
                <a:latin typeface="+mj-lt"/>
                <a:ea typeface="+mj-ea"/>
                <a:cs typeface="+mj-cs"/>
              </a:rPr>
              <a:t>ولا</a:t>
            </a:r>
            <a:r>
              <a:rPr lang="ar-SA" sz="1600" b="1" dirty="0" smtClean="0">
                <a:latin typeface="+mj-lt"/>
                <a:ea typeface="+mj-ea"/>
                <a:cs typeface="+mj-cs"/>
              </a:rPr>
              <a:t> يلتقي الذكر مع الأنثى الإ عند التزاوج فقط ومدة حمل أنثى الوشق ما بين 60 ألى 64 يوم  وهي في هذا مثل القطط المنزليه وتلد ما بين واحد إلى ثلاثة على الأكثر  وتولد الصغار عمياء تتفتح عيونها بعد أسبوع إلى عشرة أيام  وتقوم بإرضاع صغارها قرابة الشهر ثم تقوم بإحضار الطعام لها مع إرضاعها حتى تتم عملية الفطام بعد حوالي 45 يوم من ولادتها إلى شهرين تقريبا .  </a:t>
            </a:r>
            <a:endParaRPr kumimoji="0" lang="en-US" sz="1600" b="1" i="0" u="none" strike="noStrike" kern="1200" cap="none" spc="0" normalizeH="0" baseline="0" noProof="0" dirty="0">
              <a:ln>
                <a:noFill/>
              </a:ln>
              <a:solidFill>
                <a:schemeClr val="tx1"/>
              </a:solidFill>
              <a:effectLst/>
              <a:uLnTx/>
              <a:uFillTx/>
              <a:latin typeface="+mj-lt"/>
              <a:ea typeface="+mj-ea"/>
              <a:cs typeface="+mj-cs"/>
            </a:endParaRPr>
          </a:p>
        </p:txBody>
      </p:sp>
      <p:pic>
        <p:nvPicPr>
          <p:cNvPr id="1027" name="Picture 3" descr="H:\C\ملف الحيوانات\موسوعة الطبيعة\موسوعة الحيوانات والزواحف\حيوانات\حيوانات اكلات اللحوم\الوشق العربي\الوشق العربي\صور لحيوان الوشق العربي\20512_11244285987.jpg"/>
          <p:cNvPicPr>
            <a:picLocks noChangeAspect="1" noChangeArrowheads="1"/>
          </p:cNvPicPr>
          <p:nvPr/>
        </p:nvPicPr>
        <p:blipFill>
          <a:blip r:embed="rId3" cstate="print"/>
          <a:srcRect/>
          <a:stretch>
            <a:fillRect/>
          </a:stretch>
        </p:blipFill>
        <p:spPr bwMode="auto">
          <a:xfrm>
            <a:off x="1981199" y="7315200"/>
            <a:ext cx="2815827" cy="167640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4457</TotalTime>
  <Words>2712</Words>
  <Application>Microsoft Office PowerPoint</Application>
  <PresentationFormat>On-screen Show (4:3)</PresentationFormat>
  <Paragraphs>237</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بسم الله الرحمن الرحيم</vt:lpstr>
      <vt:lpstr>بسم الله الرحمن الرحيم  والصلاة والسلام على أشرف الأنبياء والمرسلين نبينا محمد وعلى اله وصحبه اجمعين </vt:lpstr>
      <vt:lpstr>ــ أولا : الحيوانات المفترسة </vt:lpstr>
      <vt:lpstr>ــ ثالثا : القوارض  </vt:lpstr>
      <vt:lpstr> ــ سابعا : السحالي والعظاءات</vt:lpstr>
      <vt:lpstr>العقارب وهي عدة أنواع :ــ</vt:lpstr>
      <vt:lpstr>ثالثا / الثعابين متوسطة السمية</vt:lpstr>
      <vt:lpstr>النمر العربي</vt:lpstr>
      <vt:lpstr>الوشق العربي</vt:lpstr>
      <vt:lpstr>اللقلق الأبيض</vt:lpstr>
      <vt:lpstr>الورل الصحراوي</vt:lpstr>
      <vt:lpstr>ذات الألف قدم</vt:lpstr>
      <vt:lpstr>لقد عرضنا في بداية البحث أسماء الثعابين والأفاعي التي توجد بالمملكة العربية السعودية ضمن كائنات البيئة السعودية ولم نقتصر هنا الحديث عن بعض منها بل سنتناول الحديث عنها بصفة عامة موضحين ما تحمله من صفات ومدى الإختلاف فيما بينها حتى نقدم صورة إجمالية لها فمن المعلوم أن الثعابين من الكائنات التي يخشى الإنسان التعرض لها خوفا على حياته حتى لو كانت غير سامة لعدم علمه بأنواعها ولذا يقوم بقتلها حيث يجدها ولذلك سوف نتعرض للحديث عنها في عدة نقاط لعرض أكثر المعلومات عنها.</vt:lpstr>
      <vt:lpstr>غدة السم</vt:lpstr>
      <vt:lpstr>سادسا :ــ التمييز بين الذكر والأنثى </vt:lpstr>
      <vt:lpstr>والأن سنتعرف على الثعابين والأفاعي الموجودة في المملكة العربية السعودية</vt:lpstr>
      <vt:lpstr>الثعابين : الغير سامة ــ متوسطة السمية  ــ ضعيفة السمية  </vt:lpstr>
      <vt:lpstr>وبعد ما سبق عرضه من معلومات عن بعض كائنات البيئة السعودية نختتم هذا البحث ونأمل أن نكون قد وفقنا فيما عرضناه وأن ينال رضاكم ونأمل  أن نقدم المزيد في المستقبل القريب تحت رعايتكم وتوجيهكم . والسلام عليكم ورحمة الله وبركاته</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الرحيم</dc:title>
  <dc:creator>Hp</dc:creator>
  <cp:lastModifiedBy>HP</cp:lastModifiedBy>
  <cp:revision>481</cp:revision>
  <dcterms:created xsi:type="dcterms:W3CDTF">2006-08-16T00:00:00Z</dcterms:created>
  <dcterms:modified xsi:type="dcterms:W3CDTF">2013-12-16T20:02:32Z</dcterms:modified>
</cp:coreProperties>
</file>